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77" r:id="rId5"/>
    <p:sldId id="274" r:id="rId6"/>
    <p:sldId id="304" r:id="rId7"/>
    <p:sldId id="307" r:id="rId8"/>
    <p:sldId id="313" r:id="rId9"/>
    <p:sldId id="317" r:id="rId10"/>
    <p:sldId id="318" r:id="rId11"/>
    <p:sldId id="289" r:id="rId12"/>
    <p:sldId id="285" r:id="rId13"/>
    <p:sldId id="287" r:id="rId14"/>
    <p:sldId id="290" r:id="rId15"/>
    <p:sldId id="303" r:id="rId16"/>
    <p:sldId id="309" r:id="rId17"/>
    <p:sldId id="319" r:id="rId18"/>
    <p:sldId id="306" r:id="rId19"/>
    <p:sldId id="265" r:id="rId20"/>
    <p:sldId id="301" r:id="rId21"/>
    <p:sldId id="312" r:id="rId22"/>
    <p:sldId id="291" r:id="rId23"/>
    <p:sldId id="257" r:id="rId24"/>
    <p:sldId id="295" r:id="rId25"/>
    <p:sldId id="258" r:id="rId26"/>
    <p:sldId id="271" r:id="rId27"/>
    <p:sldId id="272" r:id="rId28"/>
    <p:sldId id="292" r:id="rId29"/>
    <p:sldId id="279" r:id="rId30"/>
    <p:sldId id="302" r:id="rId31"/>
    <p:sldId id="281" r:id="rId32"/>
    <p:sldId id="278" r:id="rId33"/>
    <p:sldId id="282" r:id="rId34"/>
    <p:sldId id="320" r:id="rId35"/>
    <p:sldId id="321" r:id="rId36"/>
    <p:sldId id="297" r:id="rId37"/>
    <p:sldId id="299" r:id="rId38"/>
    <p:sldId id="314" r:id="rId39"/>
    <p:sldId id="315" r:id="rId40"/>
    <p:sldId id="316" r:id="rId41"/>
    <p:sldId id="305" r:id="rId42"/>
    <p:sldId id="326" r:id="rId43"/>
    <p:sldId id="323" r:id="rId44"/>
    <p:sldId id="308" r:id="rId45"/>
    <p:sldId id="32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605" autoAdjust="0"/>
  </p:normalViewPr>
  <p:slideViewPr>
    <p:cSldViewPr snapToGrid="0">
      <p:cViewPr varScale="1">
        <p:scale>
          <a:sx n="85" d="100"/>
          <a:sy n="85" d="100"/>
        </p:scale>
        <p:origin x="54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E8658-03A0-491C-96CE-09FABA9BB1C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FB2C8-0A15-4EAF-AC0C-29736E0078B7}" type="slidenum">
              <a:rPr lang="en-US" smtClean="0"/>
              <a:t>‹#›</a:t>
            </a:fld>
            <a:endParaRPr lang="en-US"/>
          </a:p>
        </p:txBody>
      </p:sp>
    </p:spTree>
    <p:extLst>
      <p:ext uri="{BB962C8B-B14F-4D97-AF65-F5344CB8AC3E}">
        <p14:creationId xmlns:p14="http://schemas.microsoft.com/office/powerpoint/2010/main" val="388006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1</a:t>
            </a:fld>
            <a:endParaRPr lang="en-US"/>
          </a:p>
        </p:txBody>
      </p:sp>
    </p:spTree>
    <p:extLst>
      <p:ext uri="{BB962C8B-B14F-4D97-AF65-F5344CB8AC3E}">
        <p14:creationId xmlns:p14="http://schemas.microsoft.com/office/powerpoint/2010/main" val="841942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Flowchart</a:t>
            </a:r>
          </a:p>
        </p:txBody>
      </p:sp>
      <p:sp>
        <p:nvSpPr>
          <p:cNvPr id="4" name="Slide Number Placeholder 3"/>
          <p:cNvSpPr>
            <a:spLocks noGrp="1"/>
          </p:cNvSpPr>
          <p:nvPr>
            <p:ph type="sldNum" sz="quarter" idx="5"/>
          </p:nvPr>
        </p:nvSpPr>
        <p:spPr/>
        <p:txBody>
          <a:bodyPr/>
          <a:lstStyle/>
          <a:p>
            <a:fld id="{5CCFB2C8-0A15-4EAF-AC0C-29736E0078B7}" type="slidenum">
              <a:rPr lang="en-US" smtClean="0"/>
              <a:t>18</a:t>
            </a:fld>
            <a:endParaRPr lang="en-US"/>
          </a:p>
        </p:txBody>
      </p:sp>
    </p:spTree>
    <p:extLst>
      <p:ext uri="{BB962C8B-B14F-4D97-AF65-F5344CB8AC3E}">
        <p14:creationId xmlns:p14="http://schemas.microsoft.com/office/powerpoint/2010/main" val="1541318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20</a:t>
            </a:fld>
            <a:endParaRPr lang="en-US"/>
          </a:p>
        </p:txBody>
      </p:sp>
    </p:spTree>
    <p:extLst>
      <p:ext uri="{BB962C8B-B14F-4D97-AF65-F5344CB8AC3E}">
        <p14:creationId xmlns:p14="http://schemas.microsoft.com/office/powerpoint/2010/main" val="194924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บอกว่าใช้</a:t>
            </a:r>
            <a:r>
              <a:rPr lang="en-US" dirty="0"/>
              <a:t>method3 </a:t>
            </a:r>
            <a:r>
              <a:rPr lang="th-TH" dirty="0"/>
              <a:t>ในการใช้จริง</a:t>
            </a:r>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23</a:t>
            </a:fld>
            <a:endParaRPr lang="en-US"/>
          </a:p>
        </p:txBody>
      </p:sp>
    </p:spTree>
    <p:extLst>
      <p:ext uri="{BB962C8B-B14F-4D97-AF65-F5344CB8AC3E}">
        <p14:creationId xmlns:p14="http://schemas.microsoft.com/office/powerpoint/2010/main" val="238508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image that collected from lab for testing method 3</a:t>
            </a:r>
          </a:p>
        </p:txBody>
      </p:sp>
      <p:sp>
        <p:nvSpPr>
          <p:cNvPr id="4" name="Slide Number Placeholder 3"/>
          <p:cNvSpPr>
            <a:spLocks noGrp="1"/>
          </p:cNvSpPr>
          <p:nvPr>
            <p:ph type="sldNum" sz="quarter" idx="5"/>
          </p:nvPr>
        </p:nvSpPr>
        <p:spPr/>
        <p:txBody>
          <a:bodyPr/>
          <a:lstStyle/>
          <a:p>
            <a:fld id="{5CCFB2C8-0A15-4EAF-AC0C-29736E0078B7}" type="slidenum">
              <a:rPr lang="en-US" smtClean="0"/>
              <a:t>24</a:t>
            </a:fld>
            <a:endParaRPr lang="en-US"/>
          </a:p>
        </p:txBody>
      </p:sp>
    </p:spTree>
    <p:extLst>
      <p:ext uri="{BB962C8B-B14F-4D97-AF65-F5344CB8AC3E}">
        <p14:creationId xmlns:p14="http://schemas.microsoft.com/office/powerpoint/2010/main" val="2382854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40</a:t>
            </a:fld>
            <a:endParaRPr lang="en-US"/>
          </a:p>
        </p:txBody>
      </p:sp>
    </p:spTree>
    <p:extLst>
      <p:ext uri="{BB962C8B-B14F-4D97-AF65-F5344CB8AC3E}">
        <p14:creationId xmlns:p14="http://schemas.microsoft.com/office/powerpoint/2010/main" val="296441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2</a:t>
            </a:fld>
            <a:endParaRPr lang="en-US"/>
          </a:p>
        </p:txBody>
      </p:sp>
    </p:spTree>
    <p:extLst>
      <p:ext uri="{BB962C8B-B14F-4D97-AF65-F5344CB8AC3E}">
        <p14:creationId xmlns:p14="http://schemas.microsoft.com/office/powerpoint/2010/main" val="3143767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latin typeface="FC Lamoon" panose="02000000000000000000" pitchFamily="2" charset="0"/>
                <a:cs typeface="FC Lamoon" panose="02000000000000000000" pitchFamily="2" charset="0"/>
              </a:rPr>
              <a:t>control translation stage</a:t>
            </a:r>
            <a:r>
              <a:rPr lang="th-TH" sz="1200" dirty="0">
                <a:solidFill>
                  <a:schemeClr val="bg1">
                    <a:lumMod val="95000"/>
                  </a:schemeClr>
                </a:solidFill>
                <a:latin typeface="FC Lamoon" panose="02000000000000000000" pitchFamily="2" charset="0"/>
                <a:cs typeface="FC Lamoon" panose="02000000000000000000" pitchFamily="2" charset="0"/>
              </a:rPr>
              <a:t> </a:t>
            </a:r>
            <a:r>
              <a:rPr lang="en-US" sz="1200" dirty="0">
                <a:solidFill>
                  <a:schemeClr val="bg1">
                    <a:lumMod val="95000"/>
                  </a:schemeClr>
                </a:solidFill>
                <a:latin typeface="FC Lamoon" panose="02000000000000000000" pitchFamily="2" charset="0"/>
                <a:cs typeface="FC Lamoon" panose="02000000000000000000" pitchFamily="2" charset="0"/>
              </a:rPr>
              <a:t>moving light source along horizontal axis to make the light source closest align to imaging system for get high quality image by using PID closed loop control .</a:t>
            </a:r>
          </a:p>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4</a:t>
            </a:fld>
            <a:endParaRPr lang="en-US"/>
          </a:p>
        </p:txBody>
      </p:sp>
    </p:spTree>
    <p:extLst>
      <p:ext uri="{BB962C8B-B14F-4D97-AF65-F5344CB8AC3E}">
        <p14:creationId xmlns:p14="http://schemas.microsoft.com/office/powerpoint/2010/main" val="147236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CFB2C8-0A15-4EAF-AC0C-29736E0078B7}" type="slidenum">
              <a:rPr lang="en-US" smtClean="0"/>
              <a:t>5</a:t>
            </a:fld>
            <a:endParaRPr lang="en-US"/>
          </a:p>
        </p:txBody>
      </p:sp>
    </p:spTree>
    <p:extLst>
      <p:ext uri="{BB962C8B-B14F-4D97-AF65-F5344CB8AC3E}">
        <p14:creationId xmlns:p14="http://schemas.microsoft.com/office/powerpoint/2010/main" val="233215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10</a:t>
            </a:fld>
            <a:endParaRPr lang="en-US"/>
          </a:p>
        </p:txBody>
      </p:sp>
    </p:spTree>
    <p:extLst>
      <p:ext uri="{BB962C8B-B14F-4D97-AF65-F5344CB8AC3E}">
        <p14:creationId xmlns:p14="http://schemas.microsoft.com/office/powerpoint/2010/main" val="413004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11</a:t>
            </a:fld>
            <a:endParaRPr lang="en-US"/>
          </a:p>
        </p:txBody>
      </p:sp>
    </p:spTree>
    <p:extLst>
      <p:ext uri="{BB962C8B-B14F-4D97-AF65-F5344CB8AC3E}">
        <p14:creationId xmlns:p14="http://schemas.microsoft.com/office/powerpoint/2010/main" val="203809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13</a:t>
            </a:fld>
            <a:endParaRPr lang="en-US"/>
          </a:p>
        </p:txBody>
      </p:sp>
    </p:spTree>
    <p:extLst>
      <p:ext uri="{BB962C8B-B14F-4D97-AF65-F5344CB8AC3E}">
        <p14:creationId xmlns:p14="http://schemas.microsoft.com/office/powerpoint/2010/main" val="119681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14</a:t>
            </a:fld>
            <a:endParaRPr lang="en-US"/>
          </a:p>
        </p:txBody>
      </p:sp>
    </p:spTree>
    <p:extLst>
      <p:ext uri="{BB962C8B-B14F-4D97-AF65-F5344CB8AC3E}">
        <p14:creationId xmlns:p14="http://schemas.microsoft.com/office/powerpoint/2010/main" val="794860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FB2C8-0A15-4EAF-AC0C-29736E0078B7}" type="slidenum">
              <a:rPr lang="en-US" smtClean="0"/>
              <a:t>15</a:t>
            </a:fld>
            <a:endParaRPr lang="en-US"/>
          </a:p>
        </p:txBody>
      </p:sp>
    </p:spTree>
    <p:extLst>
      <p:ext uri="{BB962C8B-B14F-4D97-AF65-F5344CB8AC3E}">
        <p14:creationId xmlns:p14="http://schemas.microsoft.com/office/powerpoint/2010/main" val="380549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F5C9-B436-FBB8-498D-6048177581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E9468F-051B-3847-E3C7-E03BF3934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DEB23E-58E4-ABFC-B8B3-9D24F254D23B}"/>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46A07E36-42D2-C71A-09F9-CF62CE5BC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DE0DC-893E-F152-8402-E9B443A89486}"/>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50516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9FF9-A363-3696-06FA-A3D0C8ECB5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8D0492-316F-F311-1823-35C99D0271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618E9-9623-003C-4665-7B945FA8C324}"/>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A550CB17-9515-FEB7-DEE2-B30102310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EC31-FBAE-5F8A-FF3B-C90129CBFEB9}"/>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317561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9580D-A332-7679-BCE2-C610775036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434BC0-35C9-1A66-FEF2-983939B154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21AEF-A3AB-A6BF-097F-FCEEDCA8FA29}"/>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CDABE259-16C3-A2F3-A696-9E0FEEAAD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955B0-5486-19B3-6BC6-FACBF36F163C}"/>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384695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AA0B-D48E-250C-AA49-070317FCF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1C297-CE94-6EB7-6126-CBEB4B891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F8786-AD0A-DC2F-6AFD-EFA29EC1B688}"/>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2480BB45-F11E-6318-6B69-A078B56E1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A4B44-1EA1-9A96-E640-02FB2DFB7EF9}"/>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57914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F2FF-1DE9-BA26-A5BC-EA3A523E1D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CAF0E4-0CEC-E5B2-F272-A81221BD6A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28F53C-435B-6697-2C97-8B2138767A96}"/>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4B53E4E9-E7D2-1500-D872-0334A4F95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D428C0-F2CF-FCB7-39B5-8445DD585AF3}"/>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301319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86FA-8366-0D18-90B3-A7196B0C0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487E7-DCCE-F354-AABE-AE0534B36F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6A5614-4760-9E31-2EF8-4B0BF8958F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CB5F31-29FD-B204-C6B8-C70D8CD4C962}"/>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6" name="Footer Placeholder 5">
            <a:extLst>
              <a:ext uri="{FF2B5EF4-FFF2-40B4-BE49-F238E27FC236}">
                <a16:creationId xmlns:a16="http://schemas.microsoft.com/office/drawing/2014/main" id="{67342911-4A0F-3439-FB45-6689B03C3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9DACD-A3C8-5A1D-406E-8F785A2E7A39}"/>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56057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E165-6BEC-79FC-E1FF-96AE345A0A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59CA55-747C-E099-DF45-F0F7F5D96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FAB427-08AA-AD93-4EBA-B4984FEDA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D9270F-8C8D-9D87-AD49-211BDCEF6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98495-EFA0-37AB-46FE-222D5AB10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A03651-8B4A-A8D2-4CBD-721917D7435E}"/>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8" name="Footer Placeholder 7">
            <a:extLst>
              <a:ext uri="{FF2B5EF4-FFF2-40B4-BE49-F238E27FC236}">
                <a16:creationId xmlns:a16="http://schemas.microsoft.com/office/drawing/2014/main" id="{477C01E4-2176-350B-C74A-DA89239B58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D66A1E-209C-2297-0036-487E171FF7C6}"/>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17653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3EBD-2E4B-80F3-CC11-D3D43C287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DB915B-0F73-2B02-40BE-E0FADF94F458}"/>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4" name="Footer Placeholder 3">
            <a:extLst>
              <a:ext uri="{FF2B5EF4-FFF2-40B4-BE49-F238E27FC236}">
                <a16:creationId xmlns:a16="http://schemas.microsoft.com/office/drawing/2014/main" id="{8181AF17-BA2C-3E0C-87BE-DEB54E84D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15943-B9D2-5CC4-EC65-F668AE49B329}"/>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400726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498F9-C6DF-3343-42D8-4A84DCD797ED}"/>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3" name="Footer Placeholder 2">
            <a:extLst>
              <a:ext uri="{FF2B5EF4-FFF2-40B4-BE49-F238E27FC236}">
                <a16:creationId xmlns:a16="http://schemas.microsoft.com/office/drawing/2014/main" id="{A00C949D-4488-6703-6A25-D9AA9F15DD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B07608-5BC1-5EA9-8C46-1BB121D48088}"/>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19657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6F82-939F-C61B-5893-1750817BCF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52D88F-6E23-2540-143C-2E1DE79ED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6060C-66A9-B902-63BB-E445B9D3D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A0860-51C2-20DD-7FA5-302D8B21E2E3}"/>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6" name="Footer Placeholder 5">
            <a:extLst>
              <a:ext uri="{FF2B5EF4-FFF2-40B4-BE49-F238E27FC236}">
                <a16:creationId xmlns:a16="http://schemas.microsoft.com/office/drawing/2014/main" id="{FF80CBAF-B750-2CBC-4EBA-E3858625E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15D184-459B-396D-B9CD-6BEE0C23869D}"/>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69156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0507-12ED-321D-F377-E4BEEAF57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ADED80-ED66-9F82-87F8-0CD5A7F05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D83BA2-95B4-CC8B-207E-906A2FF97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CF4BDE-739F-ABEC-4610-7E8B700AF7ED}"/>
              </a:ext>
            </a:extLst>
          </p:cNvPr>
          <p:cNvSpPr>
            <a:spLocks noGrp="1"/>
          </p:cNvSpPr>
          <p:nvPr>
            <p:ph type="dt" sz="half" idx="10"/>
          </p:nvPr>
        </p:nvSpPr>
        <p:spPr/>
        <p:txBody>
          <a:bodyPr/>
          <a:lstStyle/>
          <a:p>
            <a:fld id="{19A215DF-3AE0-42C6-AB9E-BDDEA75A1F9B}" type="datetimeFigureOut">
              <a:rPr lang="en-US" smtClean="0"/>
              <a:t>6/20/2024</a:t>
            </a:fld>
            <a:endParaRPr lang="en-US"/>
          </a:p>
        </p:txBody>
      </p:sp>
      <p:sp>
        <p:nvSpPr>
          <p:cNvPr id="6" name="Footer Placeholder 5">
            <a:extLst>
              <a:ext uri="{FF2B5EF4-FFF2-40B4-BE49-F238E27FC236}">
                <a16:creationId xmlns:a16="http://schemas.microsoft.com/office/drawing/2014/main" id="{2EBD1E49-8167-FB9B-D1BE-476EDAAB3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34781-9A47-5205-BE9C-C991A4976E54}"/>
              </a:ext>
            </a:extLst>
          </p:cNvPr>
          <p:cNvSpPr>
            <a:spLocks noGrp="1"/>
          </p:cNvSpPr>
          <p:nvPr>
            <p:ph type="sldNum" sz="quarter" idx="12"/>
          </p:nvPr>
        </p:nvSpPr>
        <p:spPr/>
        <p:txBody>
          <a:bodyPr/>
          <a:lstStyle/>
          <a:p>
            <a:fld id="{772DB4CB-52D6-4336-8205-BA595F4DA364}" type="slidenum">
              <a:rPr lang="en-US" smtClean="0"/>
              <a:t>‹#›</a:t>
            </a:fld>
            <a:endParaRPr lang="en-US"/>
          </a:p>
        </p:txBody>
      </p:sp>
    </p:spTree>
    <p:extLst>
      <p:ext uri="{BB962C8B-B14F-4D97-AF65-F5344CB8AC3E}">
        <p14:creationId xmlns:p14="http://schemas.microsoft.com/office/powerpoint/2010/main" val="278406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F22C8-B4ED-E229-EB1B-AD2FE3125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2147DA-FFEE-CEAC-D4E8-57556A529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565C7-18D1-09C7-0B08-10BEC35A8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A215DF-3AE0-42C6-AB9E-BDDEA75A1F9B}" type="datetimeFigureOut">
              <a:rPr lang="en-US" smtClean="0"/>
              <a:t>6/20/2024</a:t>
            </a:fld>
            <a:endParaRPr lang="en-US"/>
          </a:p>
        </p:txBody>
      </p:sp>
      <p:sp>
        <p:nvSpPr>
          <p:cNvPr id="5" name="Footer Placeholder 4">
            <a:extLst>
              <a:ext uri="{FF2B5EF4-FFF2-40B4-BE49-F238E27FC236}">
                <a16:creationId xmlns:a16="http://schemas.microsoft.com/office/drawing/2014/main" id="{45EEB892-EB8A-5333-37A6-A87CD7148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D88E71-5D63-8F2C-0167-254049790C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2DB4CB-52D6-4336-8205-BA595F4DA364}" type="slidenum">
              <a:rPr lang="en-US" smtClean="0"/>
              <a:t>‹#›</a:t>
            </a:fld>
            <a:endParaRPr lang="en-US"/>
          </a:p>
        </p:txBody>
      </p:sp>
    </p:spTree>
    <p:extLst>
      <p:ext uri="{BB962C8B-B14F-4D97-AF65-F5344CB8AC3E}">
        <p14:creationId xmlns:p14="http://schemas.microsoft.com/office/powerpoint/2010/main" val="1824005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flipH="1">
            <a:off x="1693332" y="2367170"/>
            <a:ext cx="8923867" cy="2123658"/>
          </a:xfrm>
          <a:prstGeom prst="rect">
            <a:avLst/>
          </a:prstGeom>
          <a:noFill/>
        </p:spPr>
        <p:txBody>
          <a:bodyPr wrap="square" rtlCol="0">
            <a:spAutoFit/>
          </a:bodyPr>
          <a:lstStyle/>
          <a:p>
            <a:pPr algn="ctr"/>
            <a:r>
              <a:rPr lang="en-US" sz="6600" dirty="0">
                <a:solidFill>
                  <a:schemeClr val="bg1"/>
                </a:solidFill>
                <a:latin typeface="FC Lamoon" panose="02000000000000000000" pitchFamily="2" charset="0"/>
                <a:cs typeface="FC Lamoon" panose="02000000000000000000" pitchFamily="2" charset="0"/>
              </a:rPr>
              <a:t>TRANSLATION STAGE CONTROL</a:t>
            </a:r>
          </a:p>
          <a:p>
            <a:pPr algn="ctr"/>
            <a:r>
              <a:rPr lang="en-US" sz="6600" dirty="0">
                <a:solidFill>
                  <a:schemeClr val="bg1"/>
                </a:solidFill>
                <a:latin typeface="FC Lamoon" panose="02000000000000000000" pitchFamily="2" charset="0"/>
                <a:cs typeface="FC Lamoon" panose="02000000000000000000" pitchFamily="2" charset="0"/>
              </a:rPr>
              <a:t>For</a:t>
            </a:r>
            <a:r>
              <a:rPr lang="th-TH" sz="6600" dirty="0">
                <a:solidFill>
                  <a:schemeClr val="bg1"/>
                </a:solidFill>
                <a:latin typeface="FC Lamoon" panose="02000000000000000000" pitchFamily="2" charset="0"/>
                <a:cs typeface="FC Lamoon" panose="02000000000000000000" pitchFamily="2" charset="0"/>
              </a:rPr>
              <a:t> </a:t>
            </a:r>
            <a:r>
              <a:rPr lang="en-US" sz="6600" dirty="0" err="1">
                <a:solidFill>
                  <a:schemeClr val="bg1"/>
                </a:solidFill>
                <a:latin typeface="FC Lamoon" panose="02000000000000000000" pitchFamily="2" charset="0"/>
                <a:cs typeface="FC Lamoon" panose="02000000000000000000" pitchFamily="2" charset="0"/>
              </a:rPr>
              <a:t>EvWaCo</a:t>
            </a:r>
            <a:r>
              <a:rPr lang="en-US" sz="6600" dirty="0">
                <a:solidFill>
                  <a:schemeClr val="bg1"/>
                </a:solidFill>
                <a:latin typeface="FC Lamoon" panose="02000000000000000000" pitchFamily="2" charset="0"/>
                <a:cs typeface="FC Lamoon" panose="02000000000000000000" pitchFamily="2" charset="0"/>
              </a:rPr>
              <a:t> Prototype</a:t>
            </a:r>
          </a:p>
        </p:txBody>
      </p:sp>
      <p:sp>
        <p:nvSpPr>
          <p:cNvPr id="5" name="TextBox 4">
            <a:extLst>
              <a:ext uri="{FF2B5EF4-FFF2-40B4-BE49-F238E27FC236}">
                <a16:creationId xmlns:a16="http://schemas.microsoft.com/office/drawing/2014/main" id="{487B787E-1AD5-CACB-4757-6F4621200B4D}"/>
              </a:ext>
            </a:extLst>
          </p:cNvPr>
          <p:cNvSpPr txBox="1"/>
          <p:nvPr/>
        </p:nvSpPr>
        <p:spPr>
          <a:xfrm>
            <a:off x="6463498" y="5085602"/>
            <a:ext cx="4153702" cy="646331"/>
          </a:xfrm>
          <a:prstGeom prst="rect">
            <a:avLst/>
          </a:prstGeom>
          <a:noFill/>
        </p:spPr>
        <p:txBody>
          <a:bodyPr wrap="none" rtlCol="0">
            <a:spAutoFit/>
          </a:bodyPr>
          <a:lstStyle/>
          <a:p>
            <a:pPr algn="r"/>
            <a:r>
              <a:rPr lang="en-US" dirty="0">
                <a:solidFill>
                  <a:schemeClr val="bg1"/>
                </a:solidFill>
                <a:latin typeface="FC Lamoon" panose="02000000000000000000" pitchFamily="2" charset="0"/>
                <a:cs typeface="FC Lamoon" panose="02000000000000000000" pitchFamily="2" charset="0"/>
              </a:rPr>
              <a:t>Present by </a:t>
            </a:r>
            <a:r>
              <a:rPr lang="en-US" dirty="0" err="1">
                <a:solidFill>
                  <a:schemeClr val="bg1"/>
                </a:solidFill>
                <a:latin typeface="FC Lamoon" panose="02000000000000000000" pitchFamily="2" charset="0"/>
                <a:cs typeface="FC Lamoon" panose="02000000000000000000" pitchFamily="2" charset="0"/>
              </a:rPr>
              <a:t>Nunnalin</a:t>
            </a:r>
            <a:r>
              <a:rPr lang="en-US" dirty="0">
                <a:solidFill>
                  <a:schemeClr val="bg1"/>
                </a:solidFill>
                <a:latin typeface="FC Lamoon" panose="02000000000000000000" pitchFamily="2" charset="0"/>
                <a:cs typeface="FC Lamoon" panose="02000000000000000000" pitchFamily="2" charset="0"/>
              </a:rPr>
              <a:t> </a:t>
            </a:r>
            <a:r>
              <a:rPr lang="en-US" dirty="0" err="1">
                <a:solidFill>
                  <a:schemeClr val="bg1"/>
                </a:solidFill>
                <a:latin typeface="FC Lamoon" panose="02000000000000000000" pitchFamily="2" charset="0"/>
                <a:cs typeface="FC Lamoon" panose="02000000000000000000" pitchFamily="2" charset="0"/>
              </a:rPr>
              <a:t>Auephattanaphong</a:t>
            </a:r>
            <a:r>
              <a:rPr lang="en-US" dirty="0">
                <a:solidFill>
                  <a:schemeClr val="bg1"/>
                </a:solidFill>
                <a:latin typeface="FC Lamoon" panose="02000000000000000000" pitchFamily="2" charset="0"/>
                <a:cs typeface="FC Lamoon" panose="02000000000000000000" pitchFamily="2" charset="0"/>
              </a:rPr>
              <a:t> (Internship)</a:t>
            </a:r>
          </a:p>
          <a:p>
            <a:pPr algn="r"/>
            <a:r>
              <a:rPr lang="en-US" dirty="0">
                <a:solidFill>
                  <a:schemeClr val="bg1"/>
                </a:solidFill>
                <a:latin typeface="FC Lamoon" panose="02000000000000000000" pitchFamily="2" charset="0"/>
                <a:cs typeface="FC Lamoon" panose="02000000000000000000" pitchFamily="2" charset="0"/>
              </a:rPr>
              <a:t>	   Robotics Engineering and AI, CMU.</a:t>
            </a:r>
          </a:p>
        </p:txBody>
      </p:sp>
    </p:spTree>
    <p:extLst>
      <p:ext uri="{BB962C8B-B14F-4D97-AF65-F5344CB8AC3E}">
        <p14:creationId xmlns:p14="http://schemas.microsoft.com/office/powerpoint/2010/main" val="35088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0328E3-D556-210F-BB5D-6B345EC5B23D}"/>
              </a:ext>
            </a:extLst>
          </p:cNvPr>
          <p:cNvSpPr/>
          <p:nvPr/>
        </p:nvSpPr>
        <p:spPr>
          <a:xfrm>
            <a:off x="0" y="1"/>
            <a:ext cx="12192000" cy="137525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5C11C-350E-C3C2-2A9F-EBBE42CA6EA6}"/>
              </a:ext>
            </a:extLst>
          </p:cNvPr>
          <p:cNvSpPr/>
          <p:nvPr/>
        </p:nvSpPr>
        <p:spPr>
          <a:xfrm>
            <a:off x="372533" y="1291167"/>
            <a:ext cx="11370734" cy="5483488"/>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526204" y="1291166"/>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PD Controller</a:t>
            </a:r>
          </a:p>
        </p:txBody>
      </p:sp>
      <p:sp>
        <p:nvSpPr>
          <p:cNvPr id="5" name="TextBox 4">
            <a:extLst>
              <a:ext uri="{FF2B5EF4-FFF2-40B4-BE49-F238E27FC236}">
                <a16:creationId xmlns:a16="http://schemas.microsoft.com/office/drawing/2014/main" id="{B8DBD4F8-D68B-A1E5-4482-84995AAA29B9}"/>
              </a:ext>
            </a:extLst>
          </p:cNvPr>
          <p:cNvSpPr txBox="1"/>
          <p:nvPr/>
        </p:nvSpPr>
        <p:spPr>
          <a:xfrm>
            <a:off x="526204" y="1961347"/>
            <a:ext cx="301286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combination of feedforward and feedback control</a:t>
            </a:r>
          </a:p>
        </p:txBody>
      </p:sp>
      <p:sp>
        <p:nvSpPr>
          <p:cNvPr id="9" name="TextBox 8">
            <a:extLst>
              <a:ext uri="{FF2B5EF4-FFF2-40B4-BE49-F238E27FC236}">
                <a16:creationId xmlns:a16="http://schemas.microsoft.com/office/drawing/2014/main" id="{7C3A5F24-6815-EF1C-DDD6-220F660041AD}"/>
              </a:ext>
            </a:extLst>
          </p:cNvPr>
          <p:cNvSpPr txBox="1"/>
          <p:nvPr/>
        </p:nvSpPr>
        <p:spPr>
          <a:xfrm>
            <a:off x="526204" y="2658423"/>
            <a:ext cx="3681729"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contains - proportional control’s damping </a:t>
            </a:r>
          </a:p>
          <a:p>
            <a:r>
              <a:rPr lang="en-US" dirty="0">
                <a:solidFill>
                  <a:schemeClr val="bg1"/>
                </a:solidFill>
                <a:latin typeface="FC Lamoon" panose="02000000000000000000" pitchFamily="2" charset="0"/>
                <a:cs typeface="FC Lamoon" panose="02000000000000000000" pitchFamily="2" charset="0"/>
              </a:rPr>
              <a:t>                   of the fluctuation </a:t>
            </a:r>
          </a:p>
          <a:p>
            <a:pPr lvl="1"/>
            <a:r>
              <a:rPr lang="en-US" dirty="0">
                <a:solidFill>
                  <a:schemeClr val="bg1"/>
                </a:solidFill>
                <a:latin typeface="FC Lamoon" panose="02000000000000000000" pitchFamily="2" charset="0"/>
                <a:cs typeface="FC Lamoon" panose="02000000000000000000" pitchFamily="2" charset="0"/>
              </a:rPr>
              <a:t>         - derivative control’s prediction</a:t>
            </a:r>
          </a:p>
          <a:p>
            <a:pPr lvl="1"/>
            <a:r>
              <a:rPr lang="en-US" dirty="0">
                <a:solidFill>
                  <a:schemeClr val="bg1"/>
                </a:solidFill>
                <a:latin typeface="FC Lamoon" panose="02000000000000000000" pitchFamily="2" charset="0"/>
                <a:cs typeface="FC Lamoon" panose="02000000000000000000" pitchFamily="2" charset="0"/>
              </a:rPr>
              <a:t>           of process error output</a:t>
            </a:r>
          </a:p>
        </p:txBody>
      </p:sp>
      <p:sp>
        <p:nvSpPr>
          <p:cNvPr id="6" name="TextBox 5">
            <a:extLst>
              <a:ext uri="{FF2B5EF4-FFF2-40B4-BE49-F238E27FC236}">
                <a16:creationId xmlns:a16="http://schemas.microsoft.com/office/drawing/2014/main" id="{8AC21639-C0CD-F09E-943E-2B4EDDAC8927}"/>
              </a:ext>
            </a:extLst>
          </p:cNvPr>
          <p:cNvSpPr txBox="1"/>
          <p:nvPr/>
        </p:nvSpPr>
        <p:spPr>
          <a:xfrm>
            <a:off x="474026" y="3927157"/>
            <a:ext cx="26233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Improves transient response, reduces overshoot</a:t>
            </a:r>
          </a:p>
        </p:txBody>
      </p:sp>
      <p:sp>
        <p:nvSpPr>
          <p:cNvPr id="2" name="TextBox 1">
            <a:extLst>
              <a:ext uri="{FF2B5EF4-FFF2-40B4-BE49-F238E27FC236}">
                <a16:creationId xmlns:a16="http://schemas.microsoft.com/office/drawing/2014/main" id="{D415A04D-89C3-075D-CD74-0D2AF874085D}"/>
              </a:ext>
            </a:extLst>
          </p:cNvPr>
          <p:cNvSpPr txBox="1"/>
          <p:nvPr/>
        </p:nvSpPr>
        <p:spPr>
          <a:xfrm>
            <a:off x="11819467"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8</a:t>
            </a:r>
          </a:p>
        </p:txBody>
      </p:sp>
      <p:pic>
        <p:nvPicPr>
          <p:cNvPr id="23" name="Picture 22">
            <a:extLst>
              <a:ext uri="{FF2B5EF4-FFF2-40B4-BE49-F238E27FC236}">
                <a16:creationId xmlns:a16="http://schemas.microsoft.com/office/drawing/2014/main" id="{E2286BA9-DD72-0009-C3E4-6D1F2A8FB962}"/>
              </a:ext>
            </a:extLst>
          </p:cNvPr>
          <p:cNvPicPr>
            <a:picLocks noChangeAspect="1"/>
          </p:cNvPicPr>
          <p:nvPr/>
        </p:nvPicPr>
        <p:blipFill>
          <a:blip r:embed="rId3"/>
          <a:stretch>
            <a:fillRect/>
          </a:stretch>
        </p:blipFill>
        <p:spPr>
          <a:xfrm>
            <a:off x="4361604" y="1887519"/>
            <a:ext cx="7000235" cy="4284000"/>
          </a:xfrm>
          <a:prstGeom prst="rect">
            <a:avLst/>
          </a:prstGeom>
        </p:spPr>
      </p:pic>
      <p:sp>
        <p:nvSpPr>
          <p:cNvPr id="24" name="TextBox 23">
            <a:extLst>
              <a:ext uri="{FF2B5EF4-FFF2-40B4-BE49-F238E27FC236}">
                <a16:creationId xmlns:a16="http://schemas.microsoft.com/office/drawing/2014/main" id="{73499FA5-572B-75E2-4904-CB61A7715FDA}"/>
              </a:ext>
            </a:extLst>
          </p:cNvPr>
          <p:cNvSpPr txBox="1"/>
          <p:nvPr/>
        </p:nvSpPr>
        <p:spPr>
          <a:xfrm>
            <a:off x="6406050" y="5924545"/>
            <a:ext cx="468473" cy="215444"/>
          </a:xfrm>
          <a:prstGeom prst="rect">
            <a:avLst/>
          </a:prstGeom>
          <a:solidFill>
            <a:schemeClr val="bg1"/>
          </a:solidFill>
        </p:spPr>
        <p:txBody>
          <a:bodyPr wrap="square" rtlCol="0">
            <a:spAutoFit/>
          </a:bodyPr>
          <a:lstStyle/>
          <a:p>
            <a:r>
              <a:rPr lang="en-US" sz="800" dirty="0"/>
              <a:t>error</a:t>
            </a:r>
          </a:p>
        </p:txBody>
      </p:sp>
      <p:sp>
        <p:nvSpPr>
          <p:cNvPr id="25" name="Rectangle 24">
            <a:extLst>
              <a:ext uri="{FF2B5EF4-FFF2-40B4-BE49-F238E27FC236}">
                <a16:creationId xmlns:a16="http://schemas.microsoft.com/office/drawing/2014/main" id="{353481D1-124D-0C1B-6C39-7F29723166AB}"/>
              </a:ext>
            </a:extLst>
          </p:cNvPr>
          <p:cNvSpPr/>
          <p:nvPr/>
        </p:nvSpPr>
        <p:spPr>
          <a:xfrm>
            <a:off x="10397067" y="1032265"/>
            <a:ext cx="1794933" cy="34299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97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0328E3-D556-210F-BB5D-6B345EC5B23D}"/>
              </a:ext>
            </a:extLst>
          </p:cNvPr>
          <p:cNvSpPr/>
          <p:nvPr/>
        </p:nvSpPr>
        <p:spPr>
          <a:xfrm>
            <a:off x="0" y="0"/>
            <a:ext cx="12192000" cy="12843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1618A80-CDCD-7022-76AC-053926AA1B9D}"/>
              </a:ext>
            </a:extLst>
          </p:cNvPr>
          <p:cNvSpPr/>
          <p:nvPr/>
        </p:nvSpPr>
        <p:spPr>
          <a:xfrm>
            <a:off x="10397067" y="986885"/>
            <a:ext cx="1794933" cy="351238"/>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7B81BD-7D20-C381-5120-7FB201D5C8DB}"/>
              </a:ext>
            </a:extLst>
          </p:cNvPr>
          <p:cNvSpPr/>
          <p:nvPr/>
        </p:nvSpPr>
        <p:spPr>
          <a:xfrm>
            <a:off x="372533" y="1284385"/>
            <a:ext cx="11370734" cy="5490269"/>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448733" y="1315271"/>
            <a:ext cx="6282266" cy="646331"/>
          </a:xfrm>
          <a:prstGeom prst="rect">
            <a:avLst/>
          </a:prstGeom>
          <a:noFill/>
        </p:spPr>
        <p:txBody>
          <a:bodyPr wrap="square">
            <a:spAutoFit/>
          </a:bodyPr>
          <a:lstStyle/>
          <a:p>
            <a:r>
              <a:rPr lang="en-US" sz="3600" b="1" u="sng" dirty="0">
                <a:solidFill>
                  <a:schemeClr val="bg1"/>
                </a:solidFill>
                <a:latin typeface="FC Lamoon" panose="02000000000000000000" pitchFamily="2" charset="0"/>
                <a:cs typeface="FC Lamoon" panose="02000000000000000000" pitchFamily="2" charset="0"/>
              </a:rPr>
              <a:t>PID Controller</a:t>
            </a:r>
          </a:p>
        </p:txBody>
      </p:sp>
      <p:sp>
        <p:nvSpPr>
          <p:cNvPr id="5" name="TextBox 4">
            <a:extLst>
              <a:ext uri="{FF2B5EF4-FFF2-40B4-BE49-F238E27FC236}">
                <a16:creationId xmlns:a16="http://schemas.microsoft.com/office/drawing/2014/main" id="{6DC4E4DD-FD1B-E242-420C-5FC213521B51}"/>
              </a:ext>
            </a:extLst>
          </p:cNvPr>
          <p:cNvSpPr txBox="1"/>
          <p:nvPr/>
        </p:nvSpPr>
        <p:spPr>
          <a:xfrm>
            <a:off x="499532" y="1909413"/>
            <a:ext cx="3852335"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a combination of all three types of control methods</a:t>
            </a:r>
          </a:p>
        </p:txBody>
      </p:sp>
      <p:sp>
        <p:nvSpPr>
          <p:cNvPr id="9" name="TextBox 8">
            <a:extLst>
              <a:ext uri="{FF2B5EF4-FFF2-40B4-BE49-F238E27FC236}">
                <a16:creationId xmlns:a16="http://schemas.microsoft.com/office/drawing/2014/main" id="{21BFB886-C661-B2B4-50C3-458A0AC712B2}"/>
              </a:ext>
            </a:extLst>
          </p:cNvPr>
          <p:cNvSpPr txBox="1"/>
          <p:nvPr/>
        </p:nvSpPr>
        <p:spPr>
          <a:xfrm>
            <a:off x="495298" y="2563331"/>
            <a:ext cx="7844367"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most commonly used </a:t>
            </a:r>
          </a:p>
        </p:txBody>
      </p:sp>
      <p:sp>
        <p:nvSpPr>
          <p:cNvPr id="17" name="TextBox 16">
            <a:extLst>
              <a:ext uri="{FF2B5EF4-FFF2-40B4-BE49-F238E27FC236}">
                <a16:creationId xmlns:a16="http://schemas.microsoft.com/office/drawing/2014/main" id="{EA9BA291-AEE6-B0EA-401F-93E0BEC1BAC2}"/>
              </a:ext>
            </a:extLst>
          </p:cNvPr>
          <p:cNvSpPr txBox="1"/>
          <p:nvPr/>
        </p:nvSpPr>
        <p:spPr>
          <a:xfrm>
            <a:off x="499532" y="2884212"/>
            <a:ext cx="3410617"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balances steady state and transient response</a:t>
            </a:r>
          </a:p>
        </p:txBody>
      </p:sp>
      <p:sp>
        <p:nvSpPr>
          <p:cNvPr id="2" name="TextBox 1">
            <a:extLst>
              <a:ext uri="{FF2B5EF4-FFF2-40B4-BE49-F238E27FC236}">
                <a16:creationId xmlns:a16="http://schemas.microsoft.com/office/drawing/2014/main" id="{9B83173C-8221-427F-CC98-8F99148F5807}"/>
              </a:ext>
            </a:extLst>
          </p:cNvPr>
          <p:cNvSpPr txBox="1"/>
          <p:nvPr/>
        </p:nvSpPr>
        <p:spPr>
          <a:xfrm>
            <a:off x="11819467"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9</a:t>
            </a:r>
          </a:p>
        </p:txBody>
      </p:sp>
      <p:pic>
        <p:nvPicPr>
          <p:cNvPr id="23" name="Picture 22">
            <a:extLst>
              <a:ext uri="{FF2B5EF4-FFF2-40B4-BE49-F238E27FC236}">
                <a16:creationId xmlns:a16="http://schemas.microsoft.com/office/drawing/2014/main" id="{3D2CA7DF-5636-0793-1AEF-2CBB46F8499C}"/>
              </a:ext>
            </a:extLst>
          </p:cNvPr>
          <p:cNvPicPr>
            <a:picLocks noChangeAspect="1"/>
          </p:cNvPicPr>
          <p:nvPr/>
        </p:nvPicPr>
        <p:blipFill>
          <a:blip r:embed="rId3"/>
          <a:stretch>
            <a:fillRect/>
          </a:stretch>
        </p:blipFill>
        <p:spPr>
          <a:xfrm>
            <a:off x="4157342" y="1858000"/>
            <a:ext cx="7137191" cy="4248000"/>
          </a:xfrm>
          <a:prstGeom prst="rect">
            <a:avLst/>
          </a:prstGeom>
        </p:spPr>
      </p:pic>
    </p:spTree>
    <p:extLst>
      <p:ext uri="{BB962C8B-B14F-4D97-AF65-F5344CB8AC3E}">
        <p14:creationId xmlns:p14="http://schemas.microsoft.com/office/powerpoint/2010/main" val="101271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774901" y="2151726"/>
            <a:ext cx="8760732"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02</a:t>
            </a:r>
          </a:p>
          <a:p>
            <a:pPr algn="ctr"/>
            <a:r>
              <a:rPr lang="en-US" sz="8000" dirty="0">
                <a:solidFill>
                  <a:schemeClr val="bg1"/>
                </a:solidFill>
                <a:latin typeface="FC Lamoon" panose="02000000000000000000" pitchFamily="2" charset="0"/>
                <a:cs typeface="FC Lamoon" panose="02000000000000000000" pitchFamily="2" charset="0"/>
              </a:rPr>
              <a:t>Get to know instruments</a:t>
            </a:r>
          </a:p>
        </p:txBody>
      </p:sp>
      <p:sp>
        <p:nvSpPr>
          <p:cNvPr id="5" name="TextBox 4">
            <a:extLst>
              <a:ext uri="{FF2B5EF4-FFF2-40B4-BE49-F238E27FC236}">
                <a16:creationId xmlns:a16="http://schemas.microsoft.com/office/drawing/2014/main" id="{7789F0C0-67B3-AABC-78F9-77C02366E0D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10</a:t>
            </a:r>
          </a:p>
        </p:txBody>
      </p:sp>
    </p:spTree>
    <p:extLst>
      <p:ext uri="{BB962C8B-B14F-4D97-AF65-F5344CB8AC3E}">
        <p14:creationId xmlns:p14="http://schemas.microsoft.com/office/powerpoint/2010/main" val="180640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9" name="TextBox 8">
            <a:extLst>
              <a:ext uri="{FF2B5EF4-FFF2-40B4-BE49-F238E27FC236}">
                <a16:creationId xmlns:a16="http://schemas.microsoft.com/office/drawing/2014/main" id="{966F2D7B-F6A2-EFE4-1033-C7F4006913E0}"/>
              </a:ext>
            </a:extLst>
          </p:cNvPr>
          <p:cNvSpPr txBox="1"/>
          <p:nvPr/>
        </p:nvSpPr>
        <p:spPr>
          <a:xfrm>
            <a:off x="11802533" y="6334780"/>
            <a:ext cx="413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11</a:t>
            </a:r>
          </a:p>
        </p:txBody>
      </p:sp>
      <p:pic>
        <p:nvPicPr>
          <p:cNvPr id="1026" name="Picture 2" descr="KDC101 DC Servo Motor Driver Kinesis User Guide">
            <a:extLst>
              <a:ext uri="{FF2B5EF4-FFF2-40B4-BE49-F238E27FC236}">
                <a16:creationId xmlns:a16="http://schemas.microsoft.com/office/drawing/2014/main" id="{BBC5732D-B3AC-6573-B2EC-B4E38EECF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14" y="2506039"/>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A5F177-2F36-2438-118E-975DAEA2CB37}"/>
              </a:ext>
            </a:extLst>
          </p:cNvPr>
          <p:cNvSpPr txBox="1"/>
          <p:nvPr/>
        </p:nvSpPr>
        <p:spPr>
          <a:xfrm>
            <a:off x="1640089" y="4739154"/>
            <a:ext cx="2260600" cy="461665"/>
          </a:xfrm>
          <a:prstGeom prst="rect">
            <a:avLst/>
          </a:prstGeom>
          <a:noFill/>
        </p:spPr>
        <p:txBody>
          <a:bodyPr wrap="square">
            <a:spAutoFit/>
          </a:bodyPr>
          <a:lstStyle/>
          <a:p>
            <a:r>
              <a:rPr lang="en-US" sz="800" dirty="0">
                <a:latin typeface="FC Lamoon" panose="02000000000000000000" pitchFamily="2" charset="0"/>
                <a:cs typeface="FC Lamoon" panose="02000000000000000000" pitchFamily="2" charset="0"/>
              </a:rPr>
              <a:t>chrome-extension://</a:t>
            </a:r>
            <a:r>
              <a:rPr lang="en-US" sz="800" dirty="0" err="1">
                <a:latin typeface="FC Lamoon" panose="02000000000000000000" pitchFamily="2" charset="0"/>
                <a:cs typeface="FC Lamoon" panose="02000000000000000000" pitchFamily="2" charset="0"/>
              </a:rPr>
              <a:t>efaidnbmnnnibpcajpcglclefindmkaj</a:t>
            </a:r>
            <a:r>
              <a:rPr lang="en-US" sz="800" dirty="0">
                <a:latin typeface="FC Lamoon" panose="02000000000000000000" pitchFamily="2" charset="0"/>
                <a:cs typeface="FC Lamoon" panose="02000000000000000000" pitchFamily="2" charset="0"/>
              </a:rPr>
              <a:t>/https://optomechs.com/pdf/manuals/KDC101/KDC101_ManualforKinesis.pdf</a:t>
            </a:r>
          </a:p>
        </p:txBody>
      </p:sp>
      <p:pic>
        <p:nvPicPr>
          <p:cNvPr id="1028" name="Picture 4" descr="ZWO - ASI1600MM Pro Monochrome CMOS Camera Cooled Astronomy Camera -  DISCONTINUED | Telescopes">
            <a:extLst>
              <a:ext uri="{FF2B5EF4-FFF2-40B4-BE49-F238E27FC236}">
                <a16:creationId xmlns:a16="http://schemas.microsoft.com/office/drawing/2014/main" id="{CF3EA8EC-4C16-AE18-8C1F-BAE576B87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304" y="2506039"/>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8B5B6E-5F65-6C2A-C1F4-0451499DFE32}"/>
              </a:ext>
            </a:extLst>
          </p:cNvPr>
          <p:cNvSpPr txBox="1"/>
          <p:nvPr/>
        </p:nvSpPr>
        <p:spPr>
          <a:xfrm>
            <a:off x="8605359" y="4754542"/>
            <a:ext cx="2143125" cy="430887"/>
          </a:xfrm>
          <a:prstGeom prst="rect">
            <a:avLst/>
          </a:prstGeom>
          <a:noFill/>
        </p:spPr>
        <p:txBody>
          <a:bodyPr wrap="square">
            <a:spAutoFit/>
          </a:bodyPr>
          <a:lstStyle/>
          <a:p>
            <a:r>
              <a:rPr lang="en-US" sz="1100" dirty="0">
                <a:latin typeface="FC Lamoon" panose="02000000000000000000" pitchFamily="2" charset="0"/>
                <a:cs typeface="FC Lamoon" panose="02000000000000000000" pitchFamily="2" charset="0"/>
              </a:rPr>
              <a:t>https://telescopes.net/zwo-asi1600mm-pro-monochrome-cmos-camera.html</a:t>
            </a:r>
          </a:p>
        </p:txBody>
      </p:sp>
      <p:pic>
        <p:nvPicPr>
          <p:cNvPr id="1030" name="Picture 6" descr="Thorlabs - DDS100/M Compact 100 mm Travel Direct Drive Stage, Metric">
            <a:extLst>
              <a:ext uri="{FF2B5EF4-FFF2-40B4-BE49-F238E27FC236}">
                <a16:creationId xmlns:a16="http://schemas.microsoft.com/office/drawing/2014/main" id="{56FAEA63-0A2B-94C4-FCB2-919210917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957" y="2452050"/>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7D46338-E1C7-942A-8E75-71D02B907753}"/>
              </a:ext>
            </a:extLst>
          </p:cNvPr>
          <p:cNvSpPr txBox="1"/>
          <p:nvPr/>
        </p:nvSpPr>
        <p:spPr>
          <a:xfrm>
            <a:off x="5032841" y="4747493"/>
            <a:ext cx="2463800" cy="430887"/>
          </a:xfrm>
          <a:prstGeom prst="rect">
            <a:avLst/>
          </a:prstGeom>
          <a:noFill/>
        </p:spPr>
        <p:txBody>
          <a:bodyPr wrap="square">
            <a:spAutoFit/>
          </a:bodyPr>
          <a:lstStyle/>
          <a:p>
            <a:r>
              <a:rPr lang="en-US" sz="1100" dirty="0">
                <a:latin typeface="FC Lamoon" panose="02000000000000000000" pitchFamily="2" charset="0"/>
                <a:cs typeface="FC Lamoon" panose="02000000000000000000" pitchFamily="2" charset="0"/>
              </a:rPr>
              <a:t>https://www.thorlabs.com/thorproduct.cfm?partnumber=DDS100/M</a:t>
            </a:r>
          </a:p>
        </p:txBody>
      </p:sp>
      <p:sp>
        <p:nvSpPr>
          <p:cNvPr id="24" name="TextBox 23">
            <a:extLst>
              <a:ext uri="{FF2B5EF4-FFF2-40B4-BE49-F238E27FC236}">
                <a16:creationId xmlns:a16="http://schemas.microsoft.com/office/drawing/2014/main" id="{20B6B84E-E3B4-D35F-292C-CD62B7F5A9E0}"/>
              </a:ext>
            </a:extLst>
          </p:cNvPr>
          <p:cNvSpPr txBox="1"/>
          <p:nvPr/>
        </p:nvSpPr>
        <p:spPr>
          <a:xfrm>
            <a:off x="899208" y="231113"/>
            <a:ext cx="3124573" cy="830997"/>
          </a:xfrm>
          <a:prstGeom prst="rect">
            <a:avLst/>
          </a:prstGeom>
          <a:noFill/>
        </p:spPr>
        <p:txBody>
          <a:bodyPr wrap="none" rtlCol="0">
            <a:spAutoFit/>
          </a:bodyPr>
          <a:lstStyle/>
          <a:p>
            <a:r>
              <a:rPr lang="en-US" sz="4800" b="1" u="sng" dirty="0">
                <a:solidFill>
                  <a:schemeClr val="bg1"/>
                </a:solidFill>
                <a:latin typeface="FC Lamoon" panose="02000000000000000000" pitchFamily="2" charset="0"/>
                <a:cs typeface="FC Lamoon" panose="02000000000000000000" pitchFamily="2" charset="0"/>
              </a:rPr>
              <a:t>INSTRUMENTS</a:t>
            </a:r>
          </a:p>
        </p:txBody>
      </p:sp>
      <p:sp>
        <p:nvSpPr>
          <p:cNvPr id="3" name="TextBox 2">
            <a:extLst>
              <a:ext uri="{FF2B5EF4-FFF2-40B4-BE49-F238E27FC236}">
                <a16:creationId xmlns:a16="http://schemas.microsoft.com/office/drawing/2014/main" id="{EBC0EED5-2043-2F23-B453-7FE5400A4423}"/>
              </a:ext>
            </a:extLst>
          </p:cNvPr>
          <p:cNvSpPr txBox="1"/>
          <p:nvPr/>
        </p:nvSpPr>
        <p:spPr>
          <a:xfrm>
            <a:off x="3299480" y="1058447"/>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KDC101 -&gt; Controller for control DDS100/M  </a:t>
            </a:r>
          </a:p>
        </p:txBody>
      </p:sp>
      <p:sp>
        <p:nvSpPr>
          <p:cNvPr id="5" name="TextBox 4">
            <a:extLst>
              <a:ext uri="{FF2B5EF4-FFF2-40B4-BE49-F238E27FC236}">
                <a16:creationId xmlns:a16="http://schemas.microsoft.com/office/drawing/2014/main" id="{13E99666-538E-DC50-EDCD-D14C81814BCB}"/>
              </a:ext>
            </a:extLst>
          </p:cNvPr>
          <p:cNvSpPr txBox="1"/>
          <p:nvPr/>
        </p:nvSpPr>
        <p:spPr>
          <a:xfrm>
            <a:off x="3299480" y="1492603"/>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DDS100/m -&gt; One axis translation Stage</a:t>
            </a:r>
          </a:p>
        </p:txBody>
      </p:sp>
      <p:sp>
        <p:nvSpPr>
          <p:cNvPr id="6" name="TextBox 5">
            <a:extLst>
              <a:ext uri="{FF2B5EF4-FFF2-40B4-BE49-F238E27FC236}">
                <a16:creationId xmlns:a16="http://schemas.microsoft.com/office/drawing/2014/main" id="{C6AA93BF-0F66-0C78-E446-5401B64B5B92}"/>
              </a:ext>
            </a:extLst>
          </p:cNvPr>
          <p:cNvSpPr txBox="1"/>
          <p:nvPr/>
        </p:nvSpPr>
        <p:spPr>
          <a:xfrm>
            <a:off x="3299480" y="1931478"/>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ASI1600mm PRO -&gt; Camera for capture images</a:t>
            </a:r>
          </a:p>
        </p:txBody>
      </p:sp>
      <p:sp>
        <p:nvSpPr>
          <p:cNvPr id="7" name="TextBox 6">
            <a:extLst>
              <a:ext uri="{FF2B5EF4-FFF2-40B4-BE49-F238E27FC236}">
                <a16:creationId xmlns:a16="http://schemas.microsoft.com/office/drawing/2014/main" id="{BA16446D-114E-B27F-46A8-7085E201173B}"/>
              </a:ext>
            </a:extLst>
          </p:cNvPr>
          <p:cNvSpPr txBox="1"/>
          <p:nvPr/>
        </p:nvSpPr>
        <p:spPr>
          <a:xfrm>
            <a:off x="1051553" y="980110"/>
            <a:ext cx="2079415" cy="523220"/>
          </a:xfrm>
          <a:prstGeom prst="rect">
            <a:avLst/>
          </a:prstGeom>
          <a:noFill/>
        </p:spPr>
        <p:txBody>
          <a:bodyPr wrap="none" rtlCol="0">
            <a:spAutoFit/>
          </a:bodyPr>
          <a:lstStyle/>
          <a:p>
            <a:r>
              <a:rPr lang="en-US" sz="2800" u="sng" dirty="0">
                <a:latin typeface="FC Lamoon" panose="02000000000000000000" pitchFamily="2" charset="0"/>
                <a:cs typeface="FC Lamoon" panose="02000000000000000000" pitchFamily="2" charset="0"/>
              </a:rPr>
              <a:t>Mainly focus on</a:t>
            </a:r>
          </a:p>
        </p:txBody>
      </p:sp>
      <p:sp>
        <p:nvSpPr>
          <p:cNvPr id="8" name="TextBox 7">
            <a:extLst>
              <a:ext uri="{FF2B5EF4-FFF2-40B4-BE49-F238E27FC236}">
                <a16:creationId xmlns:a16="http://schemas.microsoft.com/office/drawing/2014/main" id="{178E0144-A6B3-9453-E4D8-6CA889F8A8A0}"/>
              </a:ext>
            </a:extLst>
          </p:cNvPr>
          <p:cNvSpPr txBox="1"/>
          <p:nvPr/>
        </p:nvSpPr>
        <p:spPr>
          <a:xfrm>
            <a:off x="2415163" y="4573400"/>
            <a:ext cx="710451"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KDC101</a:t>
            </a:r>
          </a:p>
        </p:txBody>
      </p:sp>
      <p:sp>
        <p:nvSpPr>
          <p:cNvPr id="10" name="TextBox 9">
            <a:extLst>
              <a:ext uri="{FF2B5EF4-FFF2-40B4-BE49-F238E27FC236}">
                <a16:creationId xmlns:a16="http://schemas.microsoft.com/office/drawing/2014/main" id="{C552F367-11A2-CC66-1F81-FCD0E47835BF}"/>
              </a:ext>
            </a:extLst>
          </p:cNvPr>
          <p:cNvSpPr txBox="1"/>
          <p:nvPr/>
        </p:nvSpPr>
        <p:spPr>
          <a:xfrm>
            <a:off x="5838123" y="4508015"/>
            <a:ext cx="946093"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DDS100/M</a:t>
            </a:r>
          </a:p>
        </p:txBody>
      </p:sp>
      <p:sp>
        <p:nvSpPr>
          <p:cNvPr id="11" name="TextBox 10">
            <a:extLst>
              <a:ext uri="{FF2B5EF4-FFF2-40B4-BE49-F238E27FC236}">
                <a16:creationId xmlns:a16="http://schemas.microsoft.com/office/drawing/2014/main" id="{85FBA964-D601-83B8-57A3-AFB7EAA313E7}"/>
              </a:ext>
            </a:extLst>
          </p:cNvPr>
          <p:cNvSpPr txBox="1"/>
          <p:nvPr/>
        </p:nvSpPr>
        <p:spPr>
          <a:xfrm>
            <a:off x="9006177" y="4508015"/>
            <a:ext cx="1393330"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ASI1600mm PRO</a:t>
            </a:r>
          </a:p>
        </p:txBody>
      </p:sp>
      <p:sp>
        <p:nvSpPr>
          <p:cNvPr id="13" name="TextBox 12">
            <a:extLst>
              <a:ext uri="{FF2B5EF4-FFF2-40B4-BE49-F238E27FC236}">
                <a16:creationId xmlns:a16="http://schemas.microsoft.com/office/drawing/2014/main" id="{C3A581B7-E327-47DE-B147-A86B17607BFB}"/>
              </a:ext>
            </a:extLst>
          </p:cNvPr>
          <p:cNvSpPr txBox="1"/>
          <p:nvPr/>
        </p:nvSpPr>
        <p:spPr>
          <a:xfrm>
            <a:off x="1116378" y="5159770"/>
            <a:ext cx="2536272" cy="523220"/>
          </a:xfrm>
          <a:prstGeom prst="rect">
            <a:avLst/>
          </a:prstGeom>
          <a:noFill/>
        </p:spPr>
        <p:txBody>
          <a:bodyPr wrap="none" rtlCol="0">
            <a:spAutoFit/>
          </a:bodyPr>
          <a:lstStyle/>
          <a:p>
            <a:r>
              <a:rPr lang="en-US" sz="2800" u="sng" dirty="0">
                <a:latin typeface="FC Lamoon" panose="02000000000000000000" pitchFamily="2" charset="0"/>
                <a:cs typeface="FC Lamoon" panose="02000000000000000000" pitchFamily="2" charset="0"/>
              </a:rPr>
              <a:t>Optical components</a:t>
            </a:r>
          </a:p>
        </p:txBody>
      </p:sp>
      <p:sp>
        <p:nvSpPr>
          <p:cNvPr id="15" name="TextBox 14">
            <a:extLst>
              <a:ext uri="{FF2B5EF4-FFF2-40B4-BE49-F238E27FC236}">
                <a16:creationId xmlns:a16="http://schemas.microsoft.com/office/drawing/2014/main" id="{C83510BF-7DF8-B5AF-8BE5-217A40BAB7C4}"/>
              </a:ext>
            </a:extLst>
          </p:cNvPr>
          <p:cNvSpPr txBox="1"/>
          <p:nvPr/>
        </p:nvSpPr>
        <p:spPr>
          <a:xfrm>
            <a:off x="3694892" y="5253521"/>
            <a:ext cx="17139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Light source</a:t>
            </a:r>
          </a:p>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Mirrors</a:t>
            </a:r>
          </a:p>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lens</a:t>
            </a:r>
          </a:p>
        </p:txBody>
      </p:sp>
    </p:spTree>
    <p:extLst>
      <p:ext uri="{BB962C8B-B14F-4D97-AF65-F5344CB8AC3E}">
        <p14:creationId xmlns:p14="http://schemas.microsoft.com/office/powerpoint/2010/main" val="287418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9" name="TextBox 8">
            <a:extLst>
              <a:ext uri="{FF2B5EF4-FFF2-40B4-BE49-F238E27FC236}">
                <a16:creationId xmlns:a16="http://schemas.microsoft.com/office/drawing/2014/main" id="{966F2D7B-F6A2-EFE4-1033-C7F4006913E0}"/>
              </a:ext>
            </a:extLst>
          </p:cNvPr>
          <p:cNvSpPr txBox="1"/>
          <p:nvPr/>
        </p:nvSpPr>
        <p:spPr>
          <a:xfrm>
            <a:off x="11768667" y="6334780"/>
            <a:ext cx="4476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12</a:t>
            </a:r>
          </a:p>
        </p:txBody>
      </p:sp>
      <p:pic>
        <p:nvPicPr>
          <p:cNvPr id="12" name="Picture 11" descr="A table with several objects on it&#10;&#10;Description automatically generated">
            <a:extLst>
              <a:ext uri="{FF2B5EF4-FFF2-40B4-BE49-F238E27FC236}">
                <a16:creationId xmlns:a16="http://schemas.microsoft.com/office/drawing/2014/main" id="{FED717C6-DF5E-7848-5434-ADECE107E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208" y="1755369"/>
            <a:ext cx="4816787" cy="3614628"/>
          </a:xfrm>
          <a:prstGeom prst="rect">
            <a:avLst/>
          </a:prstGeom>
        </p:spPr>
      </p:pic>
      <p:sp>
        <p:nvSpPr>
          <p:cNvPr id="3" name="TextBox 2">
            <a:extLst>
              <a:ext uri="{FF2B5EF4-FFF2-40B4-BE49-F238E27FC236}">
                <a16:creationId xmlns:a16="http://schemas.microsoft.com/office/drawing/2014/main" id="{65B491A7-789B-E2F5-1775-1DD0F454C0D4}"/>
              </a:ext>
            </a:extLst>
          </p:cNvPr>
          <p:cNvSpPr txBox="1"/>
          <p:nvPr/>
        </p:nvSpPr>
        <p:spPr>
          <a:xfrm>
            <a:off x="790384" y="249759"/>
            <a:ext cx="1386918" cy="769441"/>
          </a:xfrm>
          <a:prstGeom prst="rect">
            <a:avLst/>
          </a:prstGeom>
          <a:noFill/>
        </p:spPr>
        <p:txBody>
          <a:bodyPr wrap="none" rtlCol="0">
            <a:spAutoFit/>
          </a:bodyPr>
          <a:lstStyle/>
          <a:p>
            <a:r>
              <a:rPr lang="en-US" sz="4400" b="1" u="sng" dirty="0">
                <a:solidFill>
                  <a:schemeClr val="bg1"/>
                </a:solidFill>
                <a:latin typeface="FC Lamoon" panose="02000000000000000000" pitchFamily="2" charset="0"/>
                <a:cs typeface="FC Lamoon" panose="02000000000000000000" pitchFamily="2" charset="0"/>
              </a:rPr>
              <a:t>SETUP</a:t>
            </a:r>
          </a:p>
        </p:txBody>
      </p:sp>
      <p:pic>
        <p:nvPicPr>
          <p:cNvPr id="6" name="Picture 5" descr="A diagram of a diagram&#10;&#10;Description automatically generated with medium confidence">
            <a:extLst>
              <a:ext uri="{FF2B5EF4-FFF2-40B4-BE49-F238E27FC236}">
                <a16:creationId xmlns:a16="http://schemas.microsoft.com/office/drawing/2014/main" id="{E30A6D1B-9E7E-2205-AF82-9F11E1FFB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84" y="2434427"/>
            <a:ext cx="5492103" cy="2617258"/>
          </a:xfrm>
          <a:prstGeom prst="rect">
            <a:avLst/>
          </a:prstGeom>
        </p:spPr>
      </p:pic>
      <p:sp>
        <p:nvSpPr>
          <p:cNvPr id="7" name="TextBox 6">
            <a:extLst>
              <a:ext uri="{FF2B5EF4-FFF2-40B4-BE49-F238E27FC236}">
                <a16:creationId xmlns:a16="http://schemas.microsoft.com/office/drawing/2014/main" id="{571E6A7B-D4B1-137F-9660-1398B4872E94}"/>
              </a:ext>
            </a:extLst>
          </p:cNvPr>
          <p:cNvSpPr txBox="1"/>
          <p:nvPr/>
        </p:nvSpPr>
        <p:spPr>
          <a:xfrm>
            <a:off x="7764618" y="5170719"/>
            <a:ext cx="1555234"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Schematic</a:t>
            </a:r>
          </a:p>
        </p:txBody>
      </p:sp>
      <p:sp>
        <p:nvSpPr>
          <p:cNvPr id="8" name="TextBox 7">
            <a:extLst>
              <a:ext uri="{FF2B5EF4-FFF2-40B4-BE49-F238E27FC236}">
                <a16:creationId xmlns:a16="http://schemas.microsoft.com/office/drawing/2014/main" id="{303F3937-4761-8AC7-AABF-5142C18A0C1E}"/>
              </a:ext>
            </a:extLst>
          </p:cNvPr>
          <p:cNvSpPr txBox="1"/>
          <p:nvPr/>
        </p:nvSpPr>
        <p:spPr>
          <a:xfrm>
            <a:off x="5667859" y="4897796"/>
            <a:ext cx="1151277" cy="307777"/>
          </a:xfrm>
          <a:prstGeom prst="rect">
            <a:avLst/>
          </a:prstGeom>
          <a:noFill/>
        </p:spPr>
        <p:txBody>
          <a:bodyPr wrap="none" rtlCol="0">
            <a:spAutoFit/>
          </a:bodyPr>
          <a:lstStyle/>
          <a:p>
            <a:r>
              <a:rPr lang="en-US" sz="1400" dirty="0">
                <a:latin typeface="FC Lamoon" panose="02000000000000000000" pitchFamily="2" charset="0"/>
                <a:cs typeface="FC Lamoon" panose="02000000000000000000" pitchFamily="2" charset="0"/>
              </a:rPr>
              <a:t>ASI1600mm-PRO</a:t>
            </a:r>
          </a:p>
        </p:txBody>
      </p:sp>
      <p:sp>
        <p:nvSpPr>
          <p:cNvPr id="10" name="TextBox 9">
            <a:extLst>
              <a:ext uri="{FF2B5EF4-FFF2-40B4-BE49-F238E27FC236}">
                <a16:creationId xmlns:a16="http://schemas.microsoft.com/office/drawing/2014/main" id="{14061A38-13FC-2DCA-9755-DFC8578F54DD}"/>
              </a:ext>
            </a:extLst>
          </p:cNvPr>
          <p:cNvSpPr txBox="1"/>
          <p:nvPr/>
        </p:nvSpPr>
        <p:spPr>
          <a:xfrm>
            <a:off x="10596933" y="4788037"/>
            <a:ext cx="691354" cy="646331"/>
          </a:xfrm>
          <a:prstGeom prst="rect">
            <a:avLst/>
          </a:prstGeom>
          <a:noFill/>
        </p:spPr>
        <p:txBody>
          <a:bodyPr wrap="square" rtlCol="0">
            <a:spAutoFit/>
          </a:bodyPr>
          <a:lstStyle/>
          <a:p>
            <a:r>
              <a:rPr lang="en-US" sz="1200" dirty="0">
                <a:latin typeface="FC Lamoon" panose="02000000000000000000" pitchFamily="2" charset="0"/>
                <a:cs typeface="FC Lamoon" panose="02000000000000000000" pitchFamily="2" charset="0"/>
              </a:rPr>
              <a:t>Reference Light source</a:t>
            </a:r>
          </a:p>
        </p:txBody>
      </p:sp>
      <p:sp>
        <p:nvSpPr>
          <p:cNvPr id="11" name="TextBox 10">
            <a:extLst>
              <a:ext uri="{FF2B5EF4-FFF2-40B4-BE49-F238E27FC236}">
                <a16:creationId xmlns:a16="http://schemas.microsoft.com/office/drawing/2014/main" id="{0CA1B37E-C8AF-9071-0B9A-4EB6676A746C}"/>
              </a:ext>
            </a:extLst>
          </p:cNvPr>
          <p:cNvSpPr txBox="1"/>
          <p:nvPr/>
        </p:nvSpPr>
        <p:spPr>
          <a:xfrm>
            <a:off x="7070451" y="2248216"/>
            <a:ext cx="2263761" cy="307777"/>
          </a:xfrm>
          <a:prstGeom prst="rect">
            <a:avLst/>
          </a:prstGeom>
          <a:noFill/>
        </p:spPr>
        <p:txBody>
          <a:bodyPr wrap="none" rtlCol="0">
            <a:spAutoFit/>
          </a:bodyPr>
          <a:lstStyle/>
          <a:p>
            <a:r>
              <a:rPr lang="en-US" sz="1400" dirty="0">
                <a:latin typeface="FC Lamoon" panose="02000000000000000000" pitchFamily="2" charset="0"/>
                <a:cs typeface="FC Lamoon" panose="02000000000000000000" pitchFamily="2" charset="0"/>
              </a:rPr>
              <a:t>Translation stage with light source</a:t>
            </a:r>
          </a:p>
        </p:txBody>
      </p:sp>
      <p:sp>
        <p:nvSpPr>
          <p:cNvPr id="13" name="TextBox 12">
            <a:extLst>
              <a:ext uri="{FF2B5EF4-FFF2-40B4-BE49-F238E27FC236}">
                <a16:creationId xmlns:a16="http://schemas.microsoft.com/office/drawing/2014/main" id="{A18A40E7-F957-1BA6-12FE-C1D3B1ECB65D}"/>
              </a:ext>
            </a:extLst>
          </p:cNvPr>
          <p:cNvSpPr txBox="1"/>
          <p:nvPr/>
        </p:nvSpPr>
        <p:spPr>
          <a:xfrm>
            <a:off x="8465270" y="3673806"/>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4" name="TextBox 13">
            <a:extLst>
              <a:ext uri="{FF2B5EF4-FFF2-40B4-BE49-F238E27FC236}">
                <a16:creationId xmlns:a16="http://schemas.microsoft.com/office/drawing/2014/main" id="{D7757CA1-D6CA-92E8-DD2B-02D7B82C317E}"/>
              </a:ext>
            </a:extLst>
          </p:cNvPr>
          <p:cNvSpPr txBox="1"/>
          <p:nvPr/>
        </p:nvSpPr>
        <p:spPr>
          <a:xfrm>
            <a:off x="6863503" y="4263680"/>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5" name="TextBox 14">
            <a:extLst>
              <a:ext uri="{FF2B5EF4-FFF2-40B4-BE49-F238E27FC236}">
                <a16:creationId xmlns:a16="http://schemas.microsoft.com/office/drawing/2014/main" id="{D1A079E6-97B7-21EC-C6CA-318C0072808A}"/>
              </a:ext>
            </a:extLst>
          </p:cNvPr>
          <p:cNvSpPr txBox="1"/>
          <p:nvPr/>
        </p:nvSpPr>
        <p:spPr>
          <a:xfrm>
            <a:off x="8996824" y="4262257"/>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6" name="TextBox 15">
            <a:extLst>
              <a:ext uri="{FF2B5EF4-FFF2-40B4-BE49-F238E27FC236}">
                <a16:creationId xmlns:a16="http://schemas.microsoft.com/office/drawing/2014/main" id="{48C71C66-A023-FC24-10C8-9F095ABF313C}"/>
              </a:ext>
            </a:extLst>
          </p:cNvPr>
          <p:cNvSpPr txBox="1"/>
          <p:nvPr/>
        </p:nvSpPr>
        <p:spPr>
          <a:xfrm>
            <a:off x="9862335" y="4262256"/>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7" name="TextBox 16">
            <a:extLst>
              <a:ext uri="{FF2B5EF4-FFF2-40B4-BE49-F238E27FC236}">
                <a16:creationId xmlns:a16="http://schemas.microsoft.com/office/drawing/2014/main" id="{A6FB677C-0BD8-77D3-0F57-47980B986C38}"/>
              </a:ext>
            </a:extLst>
          </p:cNvPr>
          <p:cNvSpPr txBox="1"/>
          <p:nvPr/>
        </p:nvSpPr>
        <p:spPr>
          <a:xfrm>
            <a:off x="8040971" y="4285074"/>
            <a:ext cx="47320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Mirror</a:t>
            </a:r>
          </a:p>
        </p:txBody>
      </p:sp>
      <p:cxnSp>
        <p:nvCxnSpPr>
          <p:cNvPr id="18" name="Straight Connector 17">
            <a:extLst>
              <a:ext uri="{FF2B5EF4-FFF2-40B4-BE49-F238E27FC236}">
                <a16:creationId xmlns:a16="http://schemas.microsoft.com/office/drawing/2014/main" id="{A37C70C2-2099-A7F0-09B1-6197384EAE8E}"/>
              </a:ext>
            </a:extLst>
          </p:cNvPr>
          <p:cNvCxnSpPr/>
          <p:nvPr/>
        </p:nvCxnSpPr>
        <p:spPr>
          <a:xfrm>
            <a:off x="8213558" y="3224463"/>
            <a:ext cx="0" cy="1467853"/>
          </a:xfrm>
          <a:prstGeom prst="line">
            <a:avLst/>
          </a:prstGeom>
          <a:ln w="38100">
            <a:solidFill>
              <a:srgbClr val="FFC000"/>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15BF305-D18C-B2EB-4ACD-55BA701C1BEB}"/>
              </a:ext>
            </a:extLst>
          </p:cNvPr>
          <p:cNvCxnSpPr/>
          <p:nvPr/>
        </p:nvCxnSpPr>
        <p:spPr>
          <a:xfrm flipH="1">
            <a:off x="6521116" y="4668253"/>
            <a:ext cx="1716505" cy="0"/>
          </a:xfrm>
          <a:prstGeom prst="line">
            <a:avLst/>
          </a:prstGeom>
          <a:ln w="57150">
            <a:solidFill>
              <a:srgbClr val="FFC000"/>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89305A-EFCF-9145-9667-C4D559CF8AB6}"/>
              </a:ext>
            </a:extLst>
          </p:cNvPr>
          <p:cNvCxnSpPr>
            <a:cxnSpLocks/>
          </p:cNvCxnSpPr>
          <p:nvPr/>
        </p:nvCxnSpPr>
        <p:spPr>
          <a:xfrm flipH="1">
            <a:off x="6521116" y="4740442"/>
            <a:ext cx="4138863" cy="0"/>
          </a:xfrm>
          <a:prstGeom prst="line">
            <a:avLst/>
          </a:prstGeom>
          <a:ln w="28575">
            <a:solidFill>
              <a:schemeClr val="accent5">
                <a:lumMod val="75000"/>
              </a:schemeClr>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67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0907"/>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26DD4D-C886-B884-5697-01F7B9E10A56}"/>
              </a:ext>
            </a:extLst>
          </p:cNvPr>
          <p:cNvSpPr/>
          <p:nvPr/>
        </p:nvSpPr>
        <p:spPr>
          <a:xfrm>
            <a:off x="899208" y="943257"/>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 shot of a computer program&#10;&#10;Description automatically generated">
            <a:extLst>
              <a:ext uri="{FF2B5EF4-FFF2-40B4-BE49-F238E27FC236}">
                <a16:creationId xmlns:a16="http://schemas.microsoft.com/office/drawing/2014/main" id="{EFB18F8D-F3C4-B4DE-41BC-2056A4874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18" y="1178627"/>
            <a:ext cx="2986562" cy="2483364"/>
          </a:xfrm>
          <a:prstGeom prst="rect">
            <a:avLst/>
          </a:prstGeom>
        </p:spPr>
      </p:pic>
      <p:sp>
        <p:nvSpPr>
          <p:cNvPr id="6" name="TextBox 5">
            <a:extLst>
              <a:ext uri="{FF2B5EF4-FFF2-40B4-BE49-F238E27FC236}">
                <a16:creationId xmlns:a16="http://schemas.microsoft.com/office/drawing/2014/main" id="{F13B4E8F-23BF-761C-D218-618BCB4A6F7A}"/>
              </a:ext>
            </a:extLst>
          </p:cNvPr>
          <p:cNvSpPr txBox="1"/>
          <p:nvPr/>
        </p:nvSpPr>
        <p:spPr>
          <a:xfrm>
            <a:off x="1057982" y="4878894"/>
            <a:ext cx="6061275"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Moving translation stage into steps for find error of stage .</a:t>
            </a:r>
          </a:p>
        </p:txBody>
      </p:sp>
      <p:sp>
        <p:nvSpPr>
          <p:cNvPr id="7" name="TextBox 6">
            <a:extLst>
              <a:ext uri="{FF2B5EF4-FFF2-40B4-BE49-F238E27FC236}">
                <a16:creationId xmlns:a16="http://schemas.microsoft.com/office/drawing/2014/main" id="{FAEE2F89-BA21-8FFB-0A57-C4EBD82BC36C}"/>
              </a:ext>
            </a:extLst>
          </p:cNvPr>
          <p:cNvSpPr txBox="1"/>
          <p:nvPr/>
        </p:nvSpPr>
        <p:spPr>
          <a:xfrm>
            <a:off x="1060678" y="3850692"/>
            <a:ext cx="3137397"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Home position can’t change.</a:t>
            </a:r>
          </a:p>
        </p:txBody>
      </p:sp>
      <p:sp>
        <p:nvSpPr>
          <p:cNvPr id="8" name="TextBox 7">
            <a:extLst>
              <a:ext uri="{FF2B5EF4-FFF2-40B4-BE49-F238E27FC236}">
                <a16:creationId xmlns:a16="http://schemas.microsoft.com/office/drawing/2014/main" id="{1FCBA43B-AD19-4AAA-F0D2-541431C92FC7}"/>
              </a:ext>
            </a:extLst>
          </p:cNvPr>
          <p:cNvSpPr txBox="1"/>
          <p:nvPr/>
        </p:nvSpPr>
        <p:spPr>
          <a:xfrm>
            <a:off x="1048718" y="4364793"/>
            <a:ext cx="2898550"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Home position is 0.0000 .</a:t>
            </a:r>
          </a:p>
        </p:txBody>
      </p:sp>
      <p:sp>
        <p:nvSpPr>
          <p:cNvPr id="10" name="TextBox 9">
            <a:extLst>
              <a:ext uri="{FF2B5EF4-FFF2-40B4-BE49-F238E27FC236}">
                <a16:creationId xmlns:a16="http://schemas.microsoft.com/office/drawing/2014/main" id="{E80C08C6-BC7E-37AC-4F77-51A652EB8B7B}"/>
              </a:ext>
            </a:extLst>
          </p:cNvPr>
          <p:cNvSpPr txBox="1"/>
          <p:nvPr/>
        </p:nvSpPr>
        <p:spPr>
          <a:xfrm>
            <a:off x="771761" y="235371"/>
            <a:ext cx="6032421" cy="707886"/>
          </a:xfrm>
          <a:prstGeom prst="rect">
            <a:avLst/>
          </a:prstGeom>
          <a:noFill/>
        </p:spPr>
        <p:txBody>
          <a:bodyPr wrap="none" rtlCol="0">
            <a:spAutoFit/>
          </a:bodyPr>
          <a:lstStyle/>
          <a:p>
            <a:r>
              <a:rPr lang="en-US" sz="4000" b="1" u="sng" dirty="0">
                <a:solidFill>
                  <a:schemeClr val="bg1"/>
                </a:solidFill>
                <a:latin typeface="FC Lamoon" panose="02000000000000000000" pitchFamily="2" charset="0"/>
                <a:cs typeface="FC Lamoon" panose="02000000000000000000" pitchFamily="2" charset="0"/>
              </a:rPr>
              <a:t>1. Find error of translation stage</a:t>
            </a:r>
          </a:p>
        </p:txBody>
      </p:sp>
      <p:sp>
        <p:nvSpPr>
          <p:cNvPr id="9" name="TextBox 8">
            <a:extLst>
              <a:ext uri="{FF2B5EF4-FFF2-40B4-BE49-F238E27FC236}">
                <a16:creationId xmlns:a16="http://schemas.microsoft.com/office/drawing/2014/main" id="{966F2D7B-F6A2-EFE4-1033-C7F4006913E0}"/>
              </a:ext>
            </a:extLst>
          </p:cNvPr>
          <p:cNvSpPr txBox="1"/>
          <p:nvPr/>
        </p:nvSpPr>
        <p:spPr>
          <a:xfrm>
            <a:off x="11743267" y="6334780"/>
            <a:ext cx="4730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13</a:t>
            </a:r>
          </a:p>
        </p:txBody>
      </p:sp>
      <p:pic>
        <p:nvPicPr>
          <p:cNvPr id="11" name="Picture 10">
            <a:extLst>
              <a:ext uri="{FF2B5EF4-FFF2-40B4-BE49-F238E27FC236}">
                <a16:creationId xmlns:a16="http://schemas.microsoft.com/office/drawing/2014/main" id="{602D3129-5892-8DD0-CE80-F31767272300}"/>
              </a:ext>
            </a:extLst>
          </p:cNvPr>
          <p:cNvPicPr>
            <a:picLocks noChangeAspect="1"/>
          </p:cNvPicPr>
          <p:nvPr/>
        </p:nvPicPr>
        <p:blipFill>
          <a:blip r:embed="rId4"/>
          <a:stretch>
            <a:fillRect/>
          </a:stretch>
        </p:blipFill>
        <p:spPr>
          <a:xfrm>
            <a:off x="4117253" y="1219320"/>
            <a:ext cx="7046803" cy="2442671"/>
          </a:xfrm>
          <a:prstGeom prst="rect">
            <a:avLst/>
          </a:prstGeom>
        </p:spPr>
      </p:pic>
      <p:sp>
        <p:nvSpPr>
          <p:cNvPr id="12" name="TextBox 11">
            <a:extLst>
              <a:ext uri="{FF2B5EF4-FFF2-40B4-BE49-F238E27FC236}">
                <a16:creationId xmlns:a16="http://schemas.microsoft.com/office/drawing/2014/main" id="{D7A1F431-1450-DFBE-9D5B-29376F04480F}"/>
              </a:ext>
            </a:extLst>
          </p:cNvPr>
          <p:cNvSpPr txBox="1"/>
          <p:nvPr/>
        </p:nvSpPr>
        <p:spPr>
          <a:xfrm>
            <a:off x="624339" y="5368171"/>
            <a:ext cx="7046803" cy="523220"/>
          </a:xfrm>
          <a:prstGeom prst="rect">
            <a:avLst/>
          </a:prstGeom>
          <a:noFill/>
        </p:spPr>
        <p:txBody>
          <a:bodyPr wrap="square" rtlCol="0">
            <a:spAutoFit/>
          </a:bodyPr>
          <a:lstStyle/>
          <a:p>
            <a:pPr marL="457200" indent="-457200" algn="ctr">
              <a:buFont typeface="Arial" panose="020B0604020202020204" pitchFamily="34" charset="0"/>
              <a:buChar char="•"/>
            </a:pPr>
            <a:r>
              <a:rPr lang="en-US" sz="2800" dirty="0">
                <a:solidFill>
                  <a:srgbClr val="FF0000"/>
                </a:solidFill>
                <a:latin typeface="FC Lamoon" panose="02000000000000000000" pitchFamily="2" charset="0"/>
                <a:cs typeface="FC Lamoon" panose="02000000000000000000" pitchFamily="2" charset="0"/>
              </a:rPr>
              <a:t>Error of translation stage is </a:t>
            </a:r>
            <a:r>
              <a:rPr lang="en-US" sz="2800" b="1" i="1" u="sng" dirty="0">
                <a:solidFill>
                  <a:srgbClr val="FF0000"/>
                </a:solidFill>
                <a:latin typeface="FC Lamoon" panose="02000000000000000000" pitchFamily="2" charset="0"/>
                <a:cs typeface="FC Lamoon" panose="02000000000000000000" pitchFamily="2" charset="0"/>
              </a:rPr>
              <a:t>0.0100 – 0.0500 </a:t>
            </a:r>
            <a:r>
              <a:rPr lang="en-US" sz="2800" dirty="0">
                <a:solidFill>
                  <a:srgbClr val="FF0000"/>
                </a:solidFill>
                <a:latin typeface="FC Lamoon" panose="02000000000000000000" pitchFamily="2" charset="0"/>
                <a:cs typeface="FC Lamoon" panose="02000000000000000000" pitchFamily="2" charset="0"/>
              </a:rPr>
              <a:t>.</a:t>
            </a:r>
          </a:p>
        </p:txBody>
      </p:sp>
    </p:spTree>
    <p:extLst>
      <p:ext uri="{BB962C8B-B14F-4D97-AF65-F5344CB8AC3E}">
        <p14:creationId xmlns:p14="http://schemas.microsoft.com/office/powerpoint/2010/main" val="134825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14AAEF-AFB4-EF78-7F70-7AAB114415D6}"/>
              </a:ext>
            </a:extLst>
          </p:cNvPr>
          <p:cNvSpPr/>
          <p:nvPr/>
        </p:nvSpPr>
        <p:spPr>
          <a:xfrm>
            <a:off x="967273" y="1667484"/>
            <a:ext cx="7613024" cy="447205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id="{96D62ED9-6868-09E6-7BC3-C9F88FC9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273" y="745629"/>
            <a:ext cx="10279988" cy="961253"/>
          </a:xfrm>
          <a:prstGeom prst="rect">
            <a:avLst/>
          </a:prstGeom>
        </p:spPr>
      </p:pic>
      <p:sp>
        <p:nvSpPr>
          <p:cNvPr id="2" name="Rectangle 1">
            <a:extLst>
              <a:ext uri="{FF2B5EF4-FFF2-40B4-BE49-F238E27FC236}">
                <a16:creationId xmlns:a16="http://schemas.microsoft.com/office/drawing/2014/main" id="{E05302D9-FBAE-8C34-F128-A91CA73DCABA}"/>
              </a:ext>
            </a:extLst>
          </p:cNvPr>
          <p:cNvSpPr/>
          <p:nvPr/>
        </p:nvSpPr>
        <p:spPr>
          <a:xfrm>
            <a:off x="8598703" y="1681407"/>
            <a:ext cx="2648558" cy="4472059"/>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C77F9E-A98C-0AEE-0A93-602F0CF0512B}"/>
              </a:ext>
            </a:extLst>
          </p:cNvPr>
          <p:cNvSpPr txBox="1"/>
          <p:nvPr/>
        </p:nvSpPr>
        <p:spPr>
          <a:xfrm>
            <a:off x="8796596" y="2147721"/>
            <a:ext cx="2215959" cy="3539430"/>
          </a:xfrm>
          <a:prstGeom prst="rect">
            <a:avLst/>
          </a:prstGeom>
          <a:noFill/>
        </p:spPr>
        <p:txBody>
          <a:bodyPr wrap="square" rtlCol="0">
            <a:spAutoFit/>
          </a:bodyPr>
          <a:lstStyle/>
          <a:p>
            <a:pPr algn="ctr"/>
            <a:r>
              <a:rPr lang="en-US" sz="2800" dirty="0">
                <a:solidFill>
                  <a:schemeClr val="bg1"/>
                </a:solidFill>
                <a:latin typeface="FC Lamoon" panose="02000000000000000000" pitchFamily="2" charset="0"/>
                <a:cs typeface="FC Lamoon" panose="02000000000000000000" pitchFamily="2" charset="0"/>
              </a:rPr>
              <a:t>Try capture some image from ASI1600-PRO Camera and save images into .jpg for MONO8 and .tiff file. For MONO16</a:t>
            </a:r>
          </a:p>
        </p:txBody>
      </p:sp>
      <p:pic>
        <p:nvPicPr>
          <p:cNvPr id="8" name="Picture 7" descr="A screenshot of a computer&#10;&#10;Description automatically generated">
            <a:extLst>
              <a:ext uri="{FF2B5EF4-FFF2-40B4-BE49-F238E27FC236}">
                <a16:creationId xmlns:a16="http://schemas.microsoft.com/office/drawing/2014/main" id="{CB5372A9-4B46-B8E9-78BF-EAB85577CEFD}"/>
              </a:ext>
            </a:extLst>
          </p:cNvPr>
          <p:cNvPicPr>
            <a:picLocks noChangeAspect="1"/>
          </p:cNvPicPr>
          <p:nvPr/>
        </p:nvPicPr>
        <p:blipFill rotWithShape="1">
          <a:blip r:embed="rId3">
            <a:extLst>
              <a:ext uri="{28A0092B-C50C-407E-A947-70E740481C1C}">
                <a14:useLocalDpi xmlns:a14="http://schemas.microsoft.com/office/drawing/2010/main" val="0"/>
              </a:ext>
            </a:extLst>
          </a:blip>
          <a:srcRect b="9542"/>
          <a:stretch/>
        </p:blipFill>
        <p:spPr>
          <a:xfrm>
            <a:off x="967273" y="3724161"/>
            <a:ext cx="4832075" cy="24414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0C76150-B436-0E1F-BCAD-CDED84A91C1B}"/>
              </a:ext>
            </a:extLst>
          </p:cNvPr>
          <p:cNvPicPr>
            <a:picLocks noChangeAspect="1"/>
          </p:cNvPicPr>
          <p:nvPr/>
        </p:nvPicPr>
        <p:blipFill rotWithShape="1">
          <a:blip r:embed="rId4">
            <a:extLst>
              <a:ext uri="{28A0092B-C50C-407E-A947-70E740481C1C}">
                <a14:useLocalDpi xmlns:a14="http://schemas.microsoft.com/office/drawing/2010/main" val="0"/>
              </a:ext>
            </a:extLst>
          </a:blip>
          <a:srcRect b="24881"/>
          <a:stretch/>
        </p:blipFill>
        <p:spPr>
          <a:xfrm>
            <a:off x="967273" y="1681407"/>
            <a:ext cx="4832075" cy="2264896"/>
          </a:xfrm>
          <a:prstGeom prst="rect">
            <a:avLst/>
          </a:prstGeom>
        </p:spPr>
      </p:pic>
      <p:sp>
        <p:nvSpPr>
          <p:cNvPr id="9" name="TextBox 8">
            <a:extLst>
              <a:ext uri="{FF2B5EF4-FFF2-40B4-BE49-F238E27FC236}">
                <a16:creationId xmlns:a16="http://schemas.microsoft.com/office/drawing/2014/main" id="{E9E71B29-31C3-1477-C8DB-DE37CA5233E3}"/>
              </a:ext>
            </a:extLst>
          </p:cNvPr>
          <p:cNvSpPr txBox="1"/>
          <p:nvPr/>
        </p:nvSpPr>
        <p:spPr>
          <a:xfrm>
            <a:off x="5868821" y="4271958"/>
            <a:ext cx="2913483" cy="461665"/>
          </a:xfrm>
          <a:prstGeom prst="rect">
            <a:avLst/>
          </a:prstGeom>
          <a:noFill/>
        </p:spPr>
        <p:txBody>
          <a:bodyPr wrap="square">
            <a:spAutoFit/>
          </a:bodyPr>
          <a:lstStyle/>
          <a:p>
            <a:r>
              <a:rPr lang="en-US" sz="1200">
                <a:latin typeface="FC Lamoon" panose="02000000000000000000" pitchFamily="2" charset="0"/>
                <a:cs typeface="FC Lamoon" panose="02000000000000000000" pitchFamily="2" charset="0"/>
              </a:rPr>
              <a:t>https://www.tecnosky.eu/index.php/zwo-asi-1600mm-pro-usb-3-0-cooled-mono.html</a:t>
            </a:r>
            <a:endParaRPr lang="en-US" sz="1200" dirty="0">
              <a:latin typeface="FC Lamoon" panose="02000000000000000000" pitchFamily="2" charset="0"/>
              <a:cs typeface="FC Lamoon" panose="02000000000000000000" pitchFamily="2" charset="0"/>
            </a:endParaRPr>
          </a:p>
        </p:txBody>
      </p:sp>
      <p:pic>
        <p:nvPicPr>
          <p:cNvPr id="1030" name="Picture 6" descr="ZWO ASI 1600MM Pro USB 3.0 Cooled Mono">
            <a:extLst>
              <a:ext uri="{FF2B5EF4-FFF2-40B4-BE49-F238E27FC236}">
                <a16:creationId xmlns:a16="http://schemas.microsoft.com/office/drawing/2014/main" id="{911C66C4-3475-6C72-A96B-95511D3BC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62" t="28163" r="18475" b="30340"/>
          <a:stretch/>
        </p:blipFill>
        <p:spPr bwMode="auto">
          <a:xfrm>
            <a:off x="6191922" y="2779854"/>
            <a:ext cx="1881673" cy="14929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1C01C7A-FCFD-13D2-25A9-E4FB5D6FF20C}"/>
              </a:ext>
            </a:extLst>
          </p:cNvPr>
          <p:cNvSpPr txBox="1"/>
          <p:nvPr/>
        </p:nvSpPr>
        <p:spPr>
          <a:xfrm>
            <a:off x="944739" y="122970"/>
            <a:ext cx="6097554" cy="646331"/>
          </a:xfrm>
          <a:prstGeom prst="rect">
            <a:avLst/>
          </a:prstGeom>
          <a:noFill/>
        </p:spPr>
        <p:txBody>
          <a:bodyPr wrap="square">
            <a:spAutoFit/>
          </a:bodyPr>
          <a:lstStyle/>
          <a:p>
            <a:r>
              <a:rPr lang="en-US" sz="3600" b="1" i="1" u="sng" dirty="0">
                <a:latin typeface="FC Lamoon" panose="02000000000000000000" pitchFamily="2" charset="0"/>
                <a:cs typeface="FC Lamoon" panose="02000000000000000000" pitchFamily="2" charset="0"/>
              </a:rPr>
              <a:t>2. Capture image from camera</a:t>
            </a:r>
          </a:p>
        </p:txBody>
      </p:sp>
      <p:sp>
        <p:nvSpPr>
          <p:cNvPr id="4" name="TextBox 3">
            <a:extLst>
              <a:ext uri="{FF2B5EF4-FFF2-40B4-BE49-F238E27FC236}">
                <a16:creationId xmlns:a16="http://schemas.microsoft.com/office/drawing/2014/main" id="{0ED755DD-FFE4-83F7-C8BC-B390AF753D95}"/>
              </a:ext>
            </a:extLst>
          </p:cNvPr>
          <p:cNvSpPr txBox="1"/>
          <p:nvPr/>
        </p:nvSpPr>
        <p:spPr>
          <a:xfrm>
            <a:off x="11760200" y="6334780"/>
            <a:ext cx="456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14</a:t>
            </a:r>
          </a:p>
        </p:txBody>
      </p:sp>
    </p:spTree>
    <p:extLst>
      <p:ext uri="{BB962C8B-B14F-4D97-AF65-F5344CB8AC3E}">
        <p14:creationId xmlns:p14="http://schemas.microsoft.com/office/powerpoint/2010/main" val="122810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960047" y="2274837"/>
            <a:ext cx="8390437" cy="2308324"/>
          </a:xfrm>
          <a:prstGeom prst="rect">
            <a:avLst/>
          </a:prstGeom>
          <a:noFill/>
        </p:spPr>
        <p:txBody>
          <a:bodyPr wrap="none" rtlCol="0">
            <a:spAutoFit/>
          </a:bodyPr>
          <a:lstStyle/>
          <a:p>
            <a:pPr algn="ctr"/>
            <a:r>
              <a:rPr lang="en-US" sz="7200" dirty="0">
                <a:solidFill>
                  <a:schemeClr val="bg1"/>
                </a:solidFill>
                <a:latin typeface="FC Lamoon" panose="02000000000000000000" pitchFamily="2" charset="0"/>
                <a:cs typeface="FC Lamoon" panose="02000000000000000000" pitchFamily="2" charset="0"/>
              </a:rPr>
              <a:t>03</a:t>
            </a:r>
          </a:p>
          <a:p>
            <a:pPr algn="ctr"/>
            <a:r>
              <a:rPr lang="en-US" sz="7200" dirty="0">
                <a:solidFill>
                  <a:schemeClr val="bg1"/>
                </a:solidFill>
                <a:latin typeface="FC Lamoon" panose="02000000000000000000" pitchFamily="2" charset="0"/>
                <a:cs typeface="FC Lamoon" panose="02000000000000000000" pitchFamily="2" charset="0"/>
              </a:rPr>
              <a:t>Error Measurement Method</a:t>
            </a:r>
          </a:p>
        </p:txBody>
      </p:sp>
      <p:sp>
        <p:nvSpPr>
          <p:cNvPr id="5" name="TextBox 4">
            <a:extLst>
              <a:ext uri="{FF2B5EF4-FFF2-40B4-BE49-F238E27FC236}">
                <a16:creationId xmlns:a16="http://schemas.microsoft.com/office/drawing/2014/main" id="{42F868AE-25B7-88A8-99CD-0B95F5A6C487}"/>
              </a:ext>
            </a:extLst>
          </p:cNvPr>
          <p:cNvSpPr txBox="1"/>
          <p:nvPr/>
        </p:nvSpPr>
        <p:spPr>
          <a:xfrm>
            <a:off x="11750842" y="6334780"/>
            <a:ext cx="465518"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15</a:t>
            </a:r>
          </a:p>
        </p:txBody>
      </p:sp>
    </p:spTree>
    <p:extLst>
      <p:ext uri="{BB962C8B-B14F-4D97-AF65-F5344CB8AC3E}">
        <p14:creationId xmlns:p14="http://schemas.microsoft.com/office/powerpoint/2010/main" val="282245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1"/>
            <a:ext cx="12192000" cy="634189"/>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92E029-B540-9973-E225-34B7FFE7C8DB}"/>
              </a:ext>
            </a:extLst>
          </p:cNvPr>
          <p:cNvSpPr/>
          <p:nvPr/>
        </p:nvSpPr>
        <p:spPr>
          <a:xfrm>
            <a:off x="0" y="0"/>
            <a:ext cx="2995236" cy="68580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3507ED-0F80-E1F7-5C1D-24D12062947B}"/>
              </a:ext>
            </a:extLst>
          </p:cNvPr>
          <p:cNvSpPr txBox="1"/>
          <p:nvPr/>
        </p:nvSpPr>
        <p:spPr>
          <a:xfrm>
            <a:off x="0" y="2760262"/>
            <a:ext cx="2900154" cy="923330"/>
          </a:xfrm>
          <a:prstGeom prst="rect">
            <a:avLst/>
          </a:prstGeom>
          <a:noFill/>
        </p:spPr>
        <p:txBody>
          <a:bodyPr wrap="none" rtlCol="0">
            <a:spAutoFit/>
          </a:bodyPr>
          <a:lstStyle/>
          <a:p>
            <a:pPr algn="ctr"/>
            <a:r>
              <a:rPr lang="en-US" sz="5400" b="1" dirty="0">
                <a:latin typeface="FC Lamoon" panose="02000000000000000000" pitchFamily="2" charset="0"/>
                <a:cs typeface="FC Lamoon" panose="02000000000000000000" pitchFamily="2" charset="0"/>
              </a:rPr>
              <a:t>WORKFLOW</a:t>
            </a:r>
          </a:p>
        </p:txBody>
      </p:sp>
      <p:sp>
        <p:nvSpPr>
          <p:cNvPr id="3" name="TextBox 2">
            <a:extLst>
              <a:ext uri="{FF2B5EF4-FFF2-40B4-BE49-F238E27FC236}">
                <a16:creationId xmlns:a16="http://schemas.microsoft.com/office/drawing/2014/main" id="{229C53D4-427D-5761-EFB3-726491B538B4}"/>
              </a:ext>
            </a:extLst>
          </p:cNvPr>
          <p:cNvSpPr txBox="1"/>
          <p:nvPr/>
        </p:nvSpPr>
        <p:spPr>
          <a:xfrm>
            <a:off x="11684000"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16</a:t>
            </a:r>
          </a:p>
        </p:txBody>
      </p:sp>
      <p:sp>
        <p:nvSpPr>
          <p:cNvPr id="6" name="Rectangle: Rounded Corners 5">
            <a:extLst>
              <a:ext uri="{FF2B5EF4-FFF2-40B4-BE49-F238E27FC236}">
                <a16:creationId xmlns:a16="http://schemas.microsoft.com/office/drawing/2014/main" id="{803229D0-9539-6635-D061-D36E6F628094}"/>
              </a:ext>
            </a:extLst>
          </p:cNvPr>
          <p:cNvSpPr/>
          <p:nvPr/>
        </p:nvSpPr>
        <p:spPr>
          <a:xfrm>
            <a:off x="4741325" y="771108"/>
            <a:ext cx="1329267" cy="448733"/>
          </a:xfrm>
          <a:prstGeom prst="roundRect">
            <a:avLst>
              <a:gd name="adj" fmla="val 4272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FC Lamoon" panose="02000000000000000000" pitchFamily="2" charset="0"/>
                <a:cs typeface="FC Lamoon" panose="02000000000000000000" pitchFamily="2" charset="0"/>
              </a:rPr>
              <a:t>START</a:t>
            </a:r>
          </a:p>
        </p:txBody>
      </p:sp>
      <p:sp>
        <p:nvSpPr>
          <p:cNvPr id="11" name="Rectangle 10">
            <a:extLst>
              <a:ext uri="{FF2B5EF4-FFF2-40B4-BE49-F238E27FC236}">
                <a16:creationId xmlns:a16="http://schemas.microsoft.com/office/drawing/2014/main" id="{180932D8-6DCB-D3F6-4026-8FFBF811E38A}"/>
              </a:ext>
            </a:extLst>
          </p:cNvPr>
          <p:cNvSpPr/>
          <p:nvPr/>
        </p:nvSpPr>
        <p:spPr>
          <a:xfrm>
            <a:off x="4542357" y="1429022"/>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Capture reference image</a:t>
            </a:r>
          </a:p>
        </p:txBody>
      </p:sp>
      <p:sp>
        <p:nvSpPr>
          <p:cNvPr id="13" name="Rectangle 12">
            <a:extLst>
              <a:ext uri="{FF2B5EF4-FFF2-40B4-BE49-F238E27FC236}">
                <a16:creationId xmlns:a16="http://schemas.microsoft.com/office/drawing/2014/main" id="{E003A97B-6D3D-8399-62C8-2EC8C7E1EB40}"/>
              </a:ext>
            </a:extLst>
          </p:cNvPr>
          <p:cNvSpPr/>
          <p:nvPr/>
        </p:nvSpPr>
        <p:spPr>
          <a:xfrm>
            <a:off x="4542356" y="2186107"/>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Capture image</a:t>
            </a:r>
          </a:p>
        </p:txBody>
      </p:sp>
      <p:sp>
        <p:nvSpPr>
          <p:cNvPr id="14" name="Rectangle 13">
            <a:extLst>
              <a:ext uri="{FF2B5EF4-FFF2-40B4-BE49-F238E27FC236}">
                <a16:creationId xmlns:a16="http://schemas.microsoft.com/office/drawing/2014/main" id="{C9B667EE-A196-3747-BD81-37053D0E8C39}"/>
              </a:ext>
            </a:extLst>
          </p:cNvPr>
          <p:cNvSpPr/>
          <p:nvPr/>
        </p:nvSpPr>
        <p:spPr>
          <a:xfrm>
            <a:off x="4551825" y="2915517"/>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Find error distance between 2 circles</a:t>
            </a:r>
          </a:p>
        </p:txBody>
      </p:sp>
      <p:sp>
        <p:nvSpPr>
          <p:cNvPr id="15" name="Rectangle 14">
            <a:extLst>
              <a:ext uri="{FF2B5EF4-FFF2-40B4-BE49-F238E27FC236}">
                <a16:creationId xmlns:a16="http://schemas.microsoft.com/office/drawing/2014/main" id="{39F7E549-71C3-2487-6AF6-46318E06CDFC}"/>
              </a:ext>
            </a:extLst>
          </p:cNvPr>
          <p:cNvSpPr/>
          <p:nvPr/>
        </p:nvSpPr>
        <p:spPr>
          <a:xfrm>
            <a:off x="4557051" y="4419876"/>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PID CONTROL</a:t>
            </a:r>
          </a:p>
        </p:txBody>
      </p:sp>
      <p:sp>
        <p:nvSpPr>
          <p:cNvPr id="17" name="Rectangle: Rounded Corners 16">
            <a:extLst>
              <a:ext uri="{FF2B5EF4-FFF2-40B4-BE49-F238E27FC236}">
                <a16:creationId xmlns:a16="http://schemas.microsoft.com/office/drawing/2014/main" id="{F719F600-0023-6702-8427-16425E81CB20}"/>
              </a:ext>
            </a:extLst>
          </p:cNvPr>
          <p:cNvSpPr/>
          <p:nvPr/>
        </p:nvSpPr>
        <p:spPr>
          <a:xfrm>
            <a:off x="4749797" y="6277553"/>
            <a:ext cx="1329267" cy="448733"/>
          </a:xfrm>
          <a:prstGeom prst="roundRect">
            <a:avLst>
              <a:gd name="adj" fmla="val 4272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FC Lamoon" panose="02000000000000000000" pitchFamily="2" charset="0"/>
                <a:cs typeface="FC Lamoon" panose="02000000000000000000" pitchFamily="2" charset="0"/>
              </a:rPr>
              <a:t>FINISH</a:t>
            </a:r>
          </a:p>
        </p:txBody>
      </p:sp>
      <p:cxnSp>
        <p:nvCxnSpPr>
          <p:cNvPr id="19" name="Straight Arrow Connector 18">
            <a:extLst>
              <a:ext uri="{FF2B5EF4-FFF2-40B4-BE49-F238E27FC236}">
                <a16:creationId xmlns:a16="http://schemas.microsoft.com/office/drawing/2014/main" id="{CE2E6C14-5F38-B49E-9767-25A4035EF570}"/>
              </a:ext>
            </a:extLst>
          </p:cNvPr>
          <p:cNvCxnSpPr>
            <a:stCxn id="6" idx="2"/>
            <a:endCxn id="11" idx="0"/>
          </p:cNvCxnSpPr>
          <p:nvPr/>
        </p:nvCxnSpPr>
        <p:spPr>
          <a:xfrm flipH="1">
            <a:off x="5405958" y="1219841"/>
            <a:ext cx="1" cy="209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Diamond 25">
            <a:extLst>
              <a:ext uri="{FF2B5EF4-FFF2-40B4-BE49-F238E27FC236}">
                <a16:creationId xmlns:a16="http://schemas.microsoft.com/office/drawing/2014/main" id="{E4088683-1258-20EA-AC94-570D94A4D2BC}"/>
              </a:ext>
            </a:extLst>
          </p:cNvPr>
          <p:cNvSpPr/>
          <p:nvPr/>
        </p:nvSpPr>
        <p:spPr>
          <a:xfrm>
            <a:off x="4406899" y="5142865"/>
            <a:ext cx="2015060" cy="872067"/>
          </a:xfrm>
          <a:prstGeom prst="diamond">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FC Lamoon" panose="02000000000000000000" pitchFamily="2" charset="0"/>
                <a:cs typeface="FC Lamoon" panose="02000000000000000000" pitchFamily="2" charset="0"/>
              </a:rPr>
              <a:t>Circles close to reference ?</a:t>
            </a:r>
          </a:p>
        </p:txBody>
      </p:sp>
      <p:cxnSp>
        <p:nvCxnSpPr>
          <p:cNvPr id="28" name="Straight Arrow Connector 27">
            <a:extLst>
              <a:ext uri="{FF2B5EF4-FFF2-40B4-BE49-F238E27FC236}">
                <a16:creationId xmlns:a16="http://schemas.microsoft.com/office/drawing/2014/main" id="{F245564C-B08A-126D-AB6C-BBAB6C316EA8}"/>
              </a:ext>
            </a:extLst>
          </p:cNvPr>
          <p:cNvCxnSpPr>
            <a:stCxn id="15" idx="2"/>
            <a:endCxn id="26" idx="0"/>
          </p:cNvCxnSpPr>
          <p:nvPr/>
        </p:nvCxnSpPr>
        <p:spPr>
          <a:xfrm flipH="1">
            <a:off x="5414429" y="4967780"/>
            <a:ext cx="6223" cy="175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6F6094D-9F5D-6396-8B7B-729FB9C97A90}"/>
              </a:ext>
            </a:extLst>
          </p:cNvPr>
          <p:cNvCxnSpPr>
            <a:stCxn id="26" idx="2"/>
            <a:endCxn id="17" idx="0"/>
          </p:cNvCxnSpPr>
          <p:nvPr/>
        </p:nvCxnSpPr>
        <p:spPr>
          <a:xfrm>
            <a:off x="5414429" y="6014932"/>
            <a:ext cx="2" cy="262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81EFAA6-547A-CFAA-4638-9D4EB7024B72}"/>
              </a:ext>
            </a:extLst>
          </p:cNvPr>
          <p:cNvCxnSpPr>
            <a:stCxn id="11" idx="2"/>
            <a:endCxn id="13" idx="0"/>
          </p:cNvCxnSpPr>
          <p:nvPr/>
        </p:nvCxnSpPr>
        <p:spPr>
          <a:xfrm flipH="1">
            <a:off x="5405957" y="1976926"/>
            <a:ext cx="1" cy="209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A78EEE1-4F59-615E-E007-90CCB1F4D38C}"/>
              </a:ext>
            </a:extLst>
          </p:cNvPr>
          <p:cNvCxnSpPr>
            <a:stCxn id="13" idx="2"/>
            <a:endCxn id="14" idx="0"/>
          </p:cNvCxnSpPr>
          <p:nvPr/>
        </p:nvCxnSpPr>
        <p:spPr>
          <a:xfrm>
            <a:off x="5405957" y="2734011"/>
            <a:ext cx="9469" cy="181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B93FD109-4039-48B1-9437-74717BB2DF40}"/>
              </a:ext>
            </a:extLst>
          </p:cNvPr>
          <p:cNvCxnSpPr>
            <a:stCxn id="26" idx="3"/>
            <a:endCxn id="13" idx="3"/>
          </p:cNvCxnSpPr>
          <p:nvPr/>
        </p:nvCxnSpPr>
        <p:spPr>
          <a:xfrm flipH="1" flipV="1">
            <a:off x="6269557" y="2460059"/>
            <a:ext cx="152402" cy="3118840"/>
          </a:xfrm>
          <a:prstGeom prst="bentConnector3">
            <a:avLst>
              <a:gd name="adj1" fmla="val -149998"/>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3F55E2E6-47D5-3AF7-1DB6-4CB42B6B02C2}"/>
              </a:ext>
            </a:extLst>
          </p:cNvPr>
          <p:cNvSpPr txBox="1"/>
          <p:nvPr/>
        </p:nvSpPr>
        <p:spPr>
          <a:xfrm>
            <a:off x="5405959" y="5873506"/>
            <a:ext cx="453970"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Yes</a:t>
            </a:r>
          </a:p>
        </p:txBody>
      </p:sp>
      <p:sp>
        <p:nvSpPr>
          <p:cNvPr id="40" name="TextBox 39">
            <a:extLst>
              <a:ext uri="{FF2B5EF4-FFF2-40B4-BE49-F238E27FC236}">
                <a16:creationId xmlns:a16="http://schemas.microsoft.com/office/drawing/2014/main" id="{BE85E1E0-F802-27EF-B8F1-CB6DAE396E08}"/>
              </a:ext>
            </a:extLst>
          </p:cNvPr>
          <p:cNvSpPr txBox="1"/>
          <p:nvPr/>
        </p:nvSpPr>
        <p:spPr>
          <a:xfrm>
            <a:off x="6598756" y="3851876"/>
            <a:ext cx="381836"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No</a:t>
            </a:r>
          </a:p>
        </p:txBody>
      </p:sp>
      <p:sp>
        <p:nvSpPr>
          <p:cNvPr id="41" name="Rectangle 40">
            <a:extLst>
              <a:ext uri="{FF2B5EF4-FFF2-40B4-BE49-F238E27FC236}">
                <a16:creationId xmlns:a16="http://schemas.microsoft.com/office/drawing/2014/main" id="{9FF468E4-59E9-BBED-4DA2-34F66F649AB9}"/>
              </a:ext>
            </a:extLst>
          </p:cNvPr>
          <p:cNvSpPr/>
          <p:nvPr/>
        </p:nvSpPr>
        <p:spPr>
          <a:xfrm>
            <a:off x="4410009" y="2854930"/>
            <a:ext cx="2006590" cy="66730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D2B3AA-3B72-FAD2-92C4-710580E4B64A}"/>
              </a:ext>
            </a:extLst>
          </p:cNvPr>
          <p:cNvSpPr txBox="1"/>
          <p:nvPr/>
        </p:nvSpPr>
        <p:spPr>
          <a:xfrm>
            <a:off x="7066285" y="2895679"/>
            <a:ext cx="2512226" cy="584775"/>
          </a:xfrm>
          <a:prstGeom prst="rect">
            <a:avLst/>
          </a:prstGeom>
          <a:noFill/>
        </p:spPr>
        <p:txBody>
          <a:bodyPr wrap="none" rtlCol="0">
            <a:spAutoFit/>
          </a:bodyPr>
          <a:lstStyle/>
          <a:p>
            <a:r>
              <a:rPr lang="en-US" sz="3200" b="1" dirty="0">
                <a:latin typeface="FC Lamoon" panose="02000000000000000000" pitchFamily="2" charset="0"/>
                <a:cs typeface="FC Lamoon" panose="02000000000000000000" pitchFamily="2" charset="0"/>
              </a:rPr>
              <a:t>Mainly focus on</a:t>
            </a:r>
          </a:p>
        </p:txBody>
      </p:sp>
      <p:sp>
        <p:nvSpPr>
          <p:cNvPr id="5" name="TextBox 4">
            <a:extLst>
              <a:ext uri="{FF2B5EF4-FFF2-40B4-BE49-F238E27FC236}">
                <a16:creationId xmlns:a16="http://schemas.microsoft.com/office/drawing/2014/main" id="{19D7D986-3756-66FA-58C1-74B7841C180D}"/>
              </a:ext>
            </a:extLst>
          </p:cNvPr>
          <p:cNvSpPr txBox="1"/>
          <p:nvPr/>
        </p:nvSpPr>
        <p:spPr>
          <a:xfrm>
            <a:off x="7657764" y="3480454"/>
            <a:ext cx="3328155" cy="400110"/>
          </a:xfrm>
          <a:prstGeom prst="rect">
            <a:avLst/>
          </a:prstGeom>
          <a:noFill/>
        </p:spPr>
        <p:txBody>
          <a:bodyPr wrap="none" rtlCol="0">
            <a:spAutoFit/>
          </a:bodyPr>
          <a:lstStyle/>
          <a:p>
            <a:pPr marL="457200" indent="-457200">
              <a:buFont typeface="Arial" panose="020B0604020202020204" pitchFamily="34" charset="0"/>
              <a:buChar char="•"/>
            </a:pPr>
            <a:r>
              <a:rPr lang="en-US" sz="2000" dirty="0">
                <a:latin typeface="FC Lamoon" panose="02000000000000000000" pitchFamily="2" charset="0"/>
                <a:cs typeface="FC Lamoon" panose="02000000000000000000" pitchFamily="2" charset="0"/>
              </a:rPr>
              <a:t>Find distance between 2 circles</a:t>
            </a:r>
          </a:p>
        </p:txBody>
      </p:sp>
      <p:sp>
        <p:nvSpPr>
          <p:cNvPr id="7" name="TextBox 6">
            <a:extLst>
              <a:ext uri="{FF2B5EF4-FFF2-40B4-BE49-F238E27FC236}">
                <a16:creationId xmlns:a16="http://schemas.microsoft.com/office/drawing/2014/main" id="{806A5F96-A28A-FEF6-6331-244F51FB578C}"/>
              </a:ext>
            </a:extLst>
          </p:cNvPr>
          <p:cNvSpPr txBox="1"/>
          <p:nvPr/>
        </p:nvSpPr>
        <p:spPr>
          <a:xfrm>
            <a:off x="7657764" y="3946933"/>
            <a:ext cx="4445448" cy="400110"/>
          </a:xfrm>
          <a:prstGeom prst="rect">
            <a:avLst/>
          </a:prstGeom>
          <a:noFill/>
        </p:spPr>
        <p:txBody>
          <a:bodyPr wrap="none" rtlCol="0">
            <a:spAutoFit/>
          </a:bodyPr>
          <a:lstStyle/>
          <a:p>
            <a:pPr marL="457200" indent="-457200">
              <a:buFont typeface="Arial" panose="020B0604020202020204" pitchFamily="34" charset="0"/>
              <a:buChar char="•"/>
            </a:pPr>
            <a:r>
              <a:rPr lang="en-US" sz="2000" dirty="0">
                <a:latin typeface="FC Lamoon" panose="02000000000000000000" pitchFamily="2" charset="0"/>
                <a:cs typeface="FC Lamoon" panose="02000000000000000000" pitchFamily="2" charset="0"/>
              </a:rPr>
              <a:t>Find solution for overlapped circles condition</a:t>
            </a:r>
          </a:p>
        </p:txBody>
      </p:sp>
      <p:sp>
        <p:nvSpPr>
          <p:cNvPr id="29" name="Rectangle 28">
            <a:extLst>
              <a:ext uri="{FF2B5EF4-FFF2-40B4-BE49-F238E27FC236}">
                <a16:creationId xmlns:a16="http://schemas.microsoft.com/office/drawing/2014/main" id="{830807C8-D5EF-72D7-A7F5-69053CE40976}"/>
              </a:ext>
            </a:extLst>
          </p:cNvPr>
          <p:cNvSpPr/>
          <p:nvPr/>
        </p:nvSpPr>
        <p:spPr>
          <a:xfrm>
            <a:off x="4557051" y="3673304"/>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Normalized pixels to millimeters</a:t>
            </a:r>
          </a:p>
        </p:txBody>
      </p:sp>
      <p:cxnSp>
        <p:nvCxnSpPr>
          <p:cNvPr id="33" name="Straight Arrow Connector 32">
            <a:extLst>
              <a:ext uri="{FF2B5EF4-FFF2-40B4-BE49-F238E27FC236}">
                <a16:creationId xmlns:a16="http://schemas.microsoft.com/office/drawing/2014/main" id="{06501B56-46E9-8D92-54FC-ABC81DBA0C49}"/>
              </a:ext>
            </a:extLst>
          </p:cNvPr>
          <p:cNvCxnSpPr>
            <a:stCxn id="41" idx="2"/>
            <a:endCxn id="29" idx="0"/>
          </p:cNvCxnSpPr>
          <p:nvPr/>
        </p:nvCxnSpPr>
        <p:spPr>
          <a:xfrm>
            <a:off x="5413304" y="3522235"/>
            <a:ext cx="7348" cy="151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CF7FB2F-99F3-59C7-C610-E9DAB7D7F5B9}"/>
              </a:ext>
            </a:extLst>
          </p:cNvPr>
          <p:cNvCxnSpPr>
            <a:stCxn id="29" idx="2"/>
            <a:endCxn id="15" idx="0"/>
          </p:cNvCxnSpPr>
          <p:nvPr/>
        </p:nvCxnSpPr>
        <p:spPr>
          <a:xfrm>
            <a:off x="5420652" y="4221208"/>
            <a:ext cx="0" cy="198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E2AAA4D-0801-43D6-1FB3-83B3C8D1C5BA}"/>
              </a:ext>
            </a:extLst>
          </p:cNvPr>
          <p:cNvCxnSpPr>
            <a:stCxn id="4" idx="1"/>
            <a:endCxn id="41" idx="3"/>
          </p:cNvCxnSpPr>
          <p:nvPr/>
        </p:nvCxnSpPr>
        <p:spPr>
          <a:xfrm flipH="1">
            <a:off x="6416599" y="3188067"/>
            <a:ext cx="649686" cy="51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545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CBE6C3E-F4E9-D1C1-0D6E-8D81B3A98392}"/>
              </a:ext>
            </a:extLst>
          </p:cNvPr>
          <p:cNvPicPr>
            <a:picLocks noChangeAspect="1"/>
          </p:cNvPicPr>
          <p:nvPr/>
        </p:nvPicPr>
        <p:blipFill rotWithShape="1">
          <a:blip r:embed="rId2">
            <a:extLst>
              <a:ext uri="{28A0092B-C50C-407E-A947-70E740481C1C}">
                <a14:useLocalDpi xmlns:a14="http://schemas.microsoft.com/office/drawing/2010/main" val="0"/>
              </a:ext>
            </a:extLst>
          </a:blip>
          <a:srcRect l="36393"/>
          <a:stretch/>
        </p:blipFill>
        <p:spPr>
          <a:xfrm>
            <a:off x="4250265" y="62793"/>
            <a:ext cx="6214535" cy="6732413"/>
          </a:xfrm>
          <a:prstGeom prst="rect">
            <a:avLst/>
          </a:prstGeom>
        </p:spPr>
      </p:pic>
      <p:sp>
        <p:nvSpPr>
          <p:cNvPr id="9" name="Rectangle 8">
            <a:extLst>
              <a:ext uri="{FF2B5EF4-FFF2-40B4-BE49-F238E27FC236}">
                <a16:creationId xmlns:a16="http://schemas.microsoft.com/office/drawing/2014/main" id="{B792E029-B540-9973-E225-34B7FFE7C8DB}"/>
              </a:ext>
            </a:extLst>
          </p:cNvPr>
          <p:cNvSpPr/>
          <p:nvPr/>
        </p:nvSpPr>
        <p:spPr>
          <a:xfrm>
            <a:off x="0" y="0"/>
            <a:ext cx="2819400" cy="68580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3507ED-0F80-E1F7-5C1D-24D12062947B}"/>
              </a:ext>
            </a:extLst>
          </p:cNvPr>
          <p:cNvSpPr txBox="1"/>
          <p:nvPr/>
        </p:nvSpPr>
        <p:spPr>
          <a:xfrm>
            <a:off x="105496" y="2705724"/>
            <a:ext cx="2608407" cy="1754326"/>
          </a:xfrm>
          <a:prstGeom prst="rect">
            <a:avLst/>
          </a:prstGeom>
          <a:noFill/>
        </p:spPr>
        <p:txBody>
          <a:bodyPr wrap="none" rtlCol="0">
            <a:spAutoFit/>
          </a:bodyPr>
          <a:lstStyle/>
          <a:p>
            <a:pPr algn="ctr"/>
            <a:r>
              <a:rPr lang="en-US" sz="5400" b="1" dirty="0">
                <a:latin typeface="FC Lamoon" panose="02000000000000000000" pitchFamily="2" charset="0"/>
                <a:cs typeface="FC Lamoon" panose="02000000000000000000" pitchFamily="2" charset="0"/>
              </a:rPr>
              <a:t>OVERVIEW</a:t>
            </a:r>
            <a:br>
              <a:rPr lang="en-US" sz="5400" b="1" dirty="0">
                <a:latin typeface="FC Lamoon" panose="02000000000000000000" pitchFamily="2" charset="0"/>
                <a:cs typeface="FC Lamoon" panose="02000000000000000000" pitchFamily="2" charset="0"/>
              </a:rPr>
            </a:br>
            <a:r>
              <a:rPr lang="en-US" sz="5400" b="1" dirty="0">
                <a:latin typeface="FC Lamoon" panose="02000000000000000000" pitchFamily="2" charset="0"/>
                <a:cs typeface="FC Lamoon" panose="02000000000000000000" pitchFamily="2" charset="0"/>
              </a:rPr>
              <a:t>MAP</a:t>
            </a:r>
          </a:p>
        </p:txBody>
      </p:sp>
      <p:sp>
        <p:nvSpPr>
          <p:cNvPr id="3" name="TextBox 2">
            <a:extLst>
              <a:ext uri="{FF2B5EF4-FFF2-40B4-BE49-F238E27FC236}">
                <a16:creationId xmlns:a16="http://schemas.microsoft.com/office/drawing/2014/main" id="{229C53D4-427D-5761-EFB3-726491B538B4}"/>
              </a:ext>
            </a:extLst>
          </p:cNvPr>
          <p:cNvSpPr txBox="1"/>
          <p:nvPr/>
        </p:nvSpPr>
        <p:spPr>
          <a:xfrm>
            <a:off x="11658600"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17</a:t>
            </a:r>
          </a:p>
        </p:txBody>
      </p:sp>
    </p:spTree>
    <p:extLst>
      <p:ext uri="{BB962C8B-B14F-4D97-AF65-F5344CB8AC3E}">
        <p14:creationId xmlns:p14="http://schemas.microsoft.com/office/powerpoint/2010/main" val="254648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9E0DA1-DD95-0FFB-C3BB-4F67EBF7BE9E}"/>
              </a:ext>
            </a:extLst>
          </p:cNvPr>
          <p:cNvGrpSpPr/>
          <p:nvPr/>
        </p:nvGrpSpPr>
        <p:grpSpPr>
          <a:xfrm>
            <a:off x="4003635" y="5434013"/>
            <a:ext cx="5692523" cy="935659"/>
            <a:chOff x="3607475" y="243840"/>
            <a:chExt cx="5405589" cy="935659"/>
          </a:xfrm>
        </p:grpSpPr>
        <p:sp>
          <p:nvSpPr>
            <p:cNvPr id="12" name="Rectangle 11">
              <a:extLst>
                <a:ext uri="{FF2B5EF4-FFF2-40B4-BE49-F238E27FC236}">
                  <a16:creationId xmlns:a16="http://schemas.microsoft.com/office/drawing/2014/main" id="{2EE12289-29B7-5990-2D3D-93E88C23B796}"/>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BA9B731-A9C4-64B2-5174-D36107B2164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0770F1-4186-35B0-3335-A36B4BBF56EA}"/>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CC1E62D-63BA-694C-10F9-A270F8033BAE}"/>
              </a:ext>
            </a:extLst>
          </p:cNvPr>
          <p:cNvGrpSpPr/>
          <p:nvPr/>
        </p:nvGrpSpPr>
        <p:grpSpPr>
          <a:xfrm>
            <a:off x="3599580" y="305491"/>
            <a:ext cx="5405589" cy="935659"/>
            <a:chOff x="3607475" y="243840"/>
            <a:chExt cx="5405589" cy="935659"/>
          </a:xfrm>
        </p:grpSpPr>
        <p:sp>
          <p:nvSpPr>
            <p:cNvPr id="8" name="Rectangle 7">
              <a:extLst>
                <a:ext uri="{FF2B5EF4-FFF2-40B4-BE49-F238E27FC236}">
                  <a16:creationId xmlns:a16="http://schemas.microsoft.com/office/drawing/2014/main" id="{69C9B683-23E1-D2EC-7553-BD0150F46363}"/>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486F696-E6CD-2F85-9CA7-E0DF6F7263FC}"/>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D19072-E710-D0C6-A00D-6E0E930FE664}"/>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54FBD-2A6A-19F4-BD78-FD614DA40FCD}"/>
              </a:ext>
            </a:extLst>
          </p:cNvPr>
          <p:cNvGrpSpPr/>
          <p:nvPr/>
        </p:nvGrpSpPr>
        <p:grpSpPr>
          <a:xfrm>
            <a:off x="4810015" y="2757535"/>
            <a:ext cx="5692523" cy="935659"/>
            <a:chOff x="3607475" y="243840"/>
            <a:chExt cx="5405589" cy="935659"/>
          </a:xfrm>
        </p:grpSpPr>
        <p:sp>
          <p:nvSpPr>
            <p:cNvPr id="15" name="Rectangle 14">
              <a:extLst>
                <a:ext uri="{FF2B5EF4-FFF2-40B4-BE49-F238E27FC236}">
                  <a16:creationId xmlns:a16="http://schemas.microsoft.com/office/drawing/2014/main" id="{0B9D86B4-0A37-1905-CD24-398D8E6E2437}"/>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EF075C6-3E43-BABE-3FF5-3245052F13D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6F796D-3E0E-DC7D-3398-D481C97F658B}"/>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41AA00C-0035-98AF-5214-5F0A75D491CC}"/>
              </a:ext>
            </a:extLst>
          </p:cNvPr>
          <p:cNvGrpSpPr/>
          <p:nvPr/>
        </p:nvGrpSpPr>
        <p:grpSpPr>
          <a:xfrm>
            <a:off x="4424434" y="1485417"/>
            <a:ext cx="5405589" cy="935659"/>
            <a:chOff x="3665048" y="2081265"/>
            <a:chExt cx="5405589" cy="935659"/>
          </a:xfrm>
        </p:grpSpPr>
        <p:sp>
          <p:nvSpPr>
            <p:cNvPr id="19" name="Rectangle 18">
              <a:extLst>
                <a:ext uri="{FF2B5EF4-FFF2-40B4-BE49-F238E27FC236}">
                  <a16:creationId xmlns:a16="http://schemas.microsoft.com/office/drawing/2014/main" id="{53E08D47-6B73-A991-2BB7-3CF76CE1DE64}"/>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9484C4-50C4-F4E8-4830-22AA1A831713}"/>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F508EA-C447-3974-2D5C-56E2D192DE67}"/>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CC3AA29-47C0-7AB9-CAB8-64A2FE03885C}"/>
              </a:ext>
            </a:extLst>
          </p:cNvPr>
          <p:cNvGrpSpPr/>
          <p:nvPr/>
        </p:nvGrpSpPr>
        <p:grpSpPr>
          <a:xfrm>
            <a:off x="4707150" y="4072307"/>
            <a:ext cx="5405589" cy="935659"/>
            <a:chOff x="3665048" y="2081265"/>
            <a:chExt cx="5405589" cy="935659"/>
          </a:xfrm>
        </p:grpSpPr>
        <p:sp>
          <p:nvSpPr>
            <p:cNvPr id="28" name="Rectangle 27">
              <a:extLst>
                <a:ext uri="{FF2B5EF4-FFF2-40B4-BE49-F238E27FC236}">
                  <a16:creationId xmlns:a16="http://schemas.microsoft.com/office/drawing/2014/main" id="{7CB516CD-E692-C15E-0CCD-80768A122AD3}"/>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3CEE37-55DD-2B14-26FC-6FCAA4743D19}"/>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C1F512-76DD-1508-4AF8-C4C30338B7D1}"/>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D210818-111A-A0CD-876D-7D0F85ED6502}"/>
              </a:ext>
            </a:extLst>
          </p:cNvPr>
          <p:cNvSpPr txBox="1"/>
          <p:nvPr/>
        </p:nvSpPr>
        <p:spPr>
          <a:xfrm>
            <a:off x="4286351" y="491315"/>
            <a:ext cx="3877985"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ABOUT INTERNSHIP PROJECT</a:t>
            </a:r>
          </a:p>
        </p:txBody>
      </p:sp>
      <p:sp>
        <p:nvSpPr>
          <p:cNvPr id="3" name="TextBox 2">
            <a:extLst>
              <a:ext uri="{FF2B5EF4-FFF2-40B4-BE49-F238E27FC236}">
                <a16:creationId xmlns:a16="http://schemas.microsoft.com/office/drawing/2014/main" id="{B05886BC-14F9-8432-B326-8D1DA7E3FB29}"/>
              </a:ext>
            </a:extLst>
          </p:cNvPr>
          <p:cNvSpPr txBox="1"/>
          <p:nvPr/>
        </p:nvSpPr>
        <p:spPr>
          <a:xfrm>
            <a:off x="4986225" y="1635067"/>
            <a:ext cx="4044697"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Get to know instruments</a:t>
            </a:r>
          </a:p>
        </p:txBody>
      </p:sp>
      <p:sp>
        <p:nvSpPr>
          <p:cNvPr id="4" name="TextBox 3">
            <a:extLst>
              <a:ext uri="{FF2B5EF4-FFF2-40B4-BE49-F238E27FC236}">
                <a16:creationId xmlns:a16="http://schemas.microsoft.com/office/drawing/2014/main" id="{390BAB42-04C0-E778-F644-102162CDE527}"/>
              </a:ext>
            </a:extLst>
          </p:cNvPr>
          <p:cNvSpPr txBox="1"/>
          <p:nvPr/>
        </p:nvSpPr>
        <p:spPr>
          <a:xfrm>
            <a:off x="5269172" y="2911727"/>
            <a:ext cx="4297971"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Error Measurement Method</a:t>
            </a:r>
          </a:p>
        </p:txBody>
      </p:sp>
      <p:sp>
        <p:nvSpPr>
          <p:cNvPr id="7" name="Oval 6">
            <a:extLst>
              <a:ext uri="{FF2B5EF4-FFF2-40B4-BE49-F238E27FC236}">
                <a16:creationId xmlns:a16="http://schemas.microsoft.com/office/drawing/2014/main" id="{D11B5076-7539-991B-D6FE-D9D3F379030B}"/>
              </a:ext>
            </a:extLst>
          </p:cNvPr>
          <p:cNvSpPr/>
          <p:nvPr/>
        </p:nvSpPr>
        <p:spPr>
          <a:xfrm>
            <a:off x="-3685215" y="-834910"/>
            <a:ext cx="8847667" cy="8847667"/>
          </a:xfrm>
          <a:prstGeom prst="ellipse">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E24F28-B6B5-A250-7763-6B5AD0C973A4}"/>
              </a:ext>
            </a:extLst>
          </p:cNvPr>
          <p:cNvSpPr txBox="1"/>
          <p:nvPr/>
        </p:nvSpPr>
        <p:spPr>
          <a:xfrm>
            <a:off x="8364856" y="353368"/>
            <a:ext cx="344966"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1</a:t>
            </a:r>
          </a:p>
        </p:txBody>
      </p:sp>
      <p:sp>
        <p:nvSpPr>
          <p:cNvPr id="31" name="TextBox 30">
            <a:extLst>
              <a:ext uri="{FF2B5EF4-FFF2-40B4-BE49-F238E27FC236}">
                <a16:creationId xmlns:a16="http://schemas.microsoft.com/office/drawing/2014/main" id="{7BE6B6BF-A06B-6FDD-CE49-C8FCAEDB1792}"/>
              </a:ext>
            </a:extLst>
          </p:cNvPr>
          <p:cNvSpPr txBox="1"/>
          <p:nvPr/>
        </p:nvSpPr>
        <p:spPr>
          <a:xfrm>
            <a:off x="9160856" y="1497536"/>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2</a:t>
            </a:r>
          </a:p>
        </p:txBody>
      </p:sp>
      <p:sp>
        <p:nvSpPr>
          <p:cNvPr id="32" name="TextBox 31">
            <a:extLst>
              <a:ext uri="{FF2B5EF4-FFF2-40B4-BE49-F238E27FC236}">
                <a16:creationId xmlns:a16="http://schemas.microsoft.com/office/drawing/2014/main" id="{F107D2DA-EF8B-0823-E703-9F2F8C179A25}"/>
              </a:ext>
            </a:extLst>
          </p:cNvPr>
          <p:cNvSpPr txBox="1"/>
          <p:nvPr/>
        </p:nvSpPr>
        <p:spPr>
          <a:xfrm>
            <a:off x="9788348" y="279893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3</a:t>
            </a:r>
          </a:p>
        </p:txBody>
      </p:sp>
      <p:sp>
        <p:nvSpPr>
          <p:cNvPr id="33" name="TextBox 32">
            <a:extLst>
              <a:ext uri="{FF2B5EF4-FFF2-40B4-BE49-F238E27FC236}">
                <a16:creationId xmlns:a16="http://schemas.microsoft.com/office/drawing/2014/main" id="{51BCC19E-33A8-53CE-90F0-21542ABCACDD}"/>
              </a:ext>
            </a:extLst>
          </p:cNvPr>
          <p:cNvSpPr txBox="1"/>
          <p:nvPr/>
        </p:nvSpPr>
        <p:spPr>
          <a:xfrm>
            <a:off x="9415737" y="409319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4</a:t>
            </a:r>
          </a:p>
        </p:txBody>
      </p:sp>
      <p:sp>
        <p:nvSpPr>
          <p:cNvPr id="35" name="Oval 34">
            <a:extLst>
              <a:ext uri="{FF2B5EF4-FFF2-40B4-BE49-F238E27FC236}">
                <a16:creationId xmlns:a16="http://schemas.microsoft.com/office/drawing/2014/main" id="{19C376B3-045F-9E3D-DBB6-1CBEB8D05C20}"/>
              </a:ext>
            </a:extLst>
          </p:cNvPr>
          <p:cNvSpPr/>
          <p:nvPr/>
        </p:nvSpPr>
        <p:spPr>
          <a:xfrm>
            <a:off x="-2710554" y="-263531"/>
            <a:ext cx="7385062" cy="7385062"/>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2BEAE1E-E43C-561B-E552-30036C7A2630}"/>
              </a:ext>
            </a:extLst>
          </p:cNvPr>
          <p:cNvSpPr txBox="1"/>
          <p:nvPr/>
        </p:nvSpPr>
        <p:spPr>
          <a:xfrm>
            <a:off x="145774" y="2341774"/>
            <a:ext cx="4380330" cy="1862048"/>
          </a:xfrm>
          <a:prstGeom prst="rect">
            <a:avLst/>
          </a:prstGeom>
          <a:noFill/>
        </p:spPr>
        <p:txBody>
          <a:bodyPr wrap="square" rtlCol="0">
            <a:spAutoFit/>
          </a:bodyPr>
          <a:lstStyle/>
          <a:p>
            <a:pPr algn="ctr"/>
            <a:r>
              <a:rPr lang="en-US" sz="11500" b="1" dirty="0">
                <a:solidFill>
                  <a:schemeClr val="bg1"/>
                </a:solidFill>
                <a:latin typeface="FC Lamoon" panose="02000000000000000000" pitchFamily="2" charset="0"/>
                <a:cs typeface="FC Lamoon" panose="02000000000000000000" pitchFamily="2" charset="0"/>
              </a:rPr>
              <a:t>Agenda</a:t>
            </a:r>
          </a:p>
        </p:txBody>
      </p:sp>
      <p:sp>
        <p:nvSpPr>
          <p:cNvPr id="23" name="TextBox 22">
            <a:extLst>
              <a:ext uri="{FF2B5EF4-FFF2-40B4-BE49-F238E27FC236}">
                <a16:creationId xmlns:a16="http://schemas.microsoft.com/office/drawing/2014/main" id="{D7DC9E29-AB95-AE9B-C40C-0D4B54EB4324}"/>
              </a:ext>
            </a:extLst>
          </p:cNvPr>
          <p:cNvSpPr txBox="1"/>
          <p:nvPr/>
        </p:nvSpPr>
        <p:spPr>
          <a:xfrm>
            <a:off x="8975743" y="5470101"/>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5</a:t>
            </a:r>
          </a:p>
        </p:txBody>
      </p:sp>
      <p:sp>
        <p:nvSpPr>
          <p:cNvPr id="24" name="TextBox 23">
            <a:extLst>
              <a:ext uri="{FF2B5EF4-FFF2-40B4-BE49-F238E27FC236}">
                <a16:creationId xmlns:a16="http://schemas.microsoft.com/office/drawing/2014/main" id="{A3F0FB7F-CB31-807F-E7F7-1362637856C2}"/>
              </a:ext>
            </a:extLst>
          </p:cNvPr>
          <p:cNvSpPr txBox="1"/>
          <p:nvPr/>
        </p:nvSpPr>
        <p:spPr>
          <a:xfrm>
            <a:off x="5185164" y="4225208"/>
            <a:ext cx="4022255"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Experiment &amp; Application</a:t>
            </a:r>
          </a:p>
        </p:txBody>
      </p:sp>
      <p:sp>
        <p:nvSpPr>
          <p:cNvPr id="5" name="TextBox 4">
            <a:extLst>
              <a:ext uri="{FF2B5EF4-FFF2-40B4-BE49-F238E27FC236}">
                <a16:creationId xmlns:a16="http://schemas.microsoft.com/office/drawing/2014/main" id="{B15AFB71-5C84-3D0A-3273-F9C3457774B5}"/>
              </a:ext>
            </a:extLst>
          </p:cNvPr>
          <p:cNvSpPr txBox="1"/>
          <p:nvPr/>
        </p:nvSpPr>
        <p:spPr>
          <a:xfrm>
            <a:off x="5738593" y="5534860"/>
            <a:ext cx="1999265" cy="707886"/>
          </a:xfrm>
          <a:prstGeom prst="rect">
            <a:avLst/>
          </a:prstGeom>
          <a:noFill/>
        </p:spPr>
        <p:txBody>
          <a:bodyPr wrap="none" rtlCol="0">
            <a:spAutoFit/>
          </a:bodyPr>
          <a:lstStyle/>
          <a:p>
            <a:r>
              <a:rPr lang="en-US" sz="4000" dirty="0">
                <a:latin typeface="FC Lamoon" panose="02000000000000000000" pitchFamily="2" charset="0"/>
                <a:cs typeface="FC Lamoon" panose="02000000000000000000" pitchFamily="2" charset="0"/>
              </a:rPr>
              <a:t>Conclusion</a:t>
            </a:r>
          </a:p>
        </p:txBody>
      </p:sp>
    </p:spTree>
    <p:extLst>
      <p:ext uri="{BB962C8B-B14F-4D97-AF65-F5344CB8AC3E}">
        <p14:creationId xmlns:p14="http://schemas.microsoft.com/office/powerpoint/2010/main" val="646681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530783" y="582412"/>
            <a:ext cx="11414277" cy="592927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BE56096-0025-48A3-10F9-5FCEB95F6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116" y="1492222"/>
            <a:ext cx="6749001" cy="4109652"/>
          </a:xfrm>
          <a:prstGeom prst="rect">
            <a:avLst/>
          </a:prstGeom>
        </p:spPr>
      </p:pic>
      <p:sp>
        <p:nvSpPr>
          <p:cNvPr id="8" name="TextBox 7">
            <a:extLst>
              <a:ext uri="{FF2B5EF4-FFF2-40B4-BE49-F238E27FC236}">
                <a16:creationId xmlns:a16="http://schemas.microsoft.com/office/drawing/2014/main" id="{99D6D602-BB28-4455-81A0-28E20E7DDB63}"/>
              </a:ext>
            </a:extLst>
          </p:cNvPr>
          <p:cNvSpPr txBox="1"/>
          <p:nvPr/>
        </p:nvSpPr>
        <p:spPr>
          <a:xfrm>
            <a:off x="763481" y="3431625"/>
            <a:ext cx="3163884"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2. Find distance between 2 circle by </a:t>
            </a:r>
          </a:p>
        </p:txBody>
      </p:sp>
      <p:sp>
        <p:nvSpPr>
          <p:cNvPr id="9" name="TextBox 8">
            <a:extLst>
              <a:ext uri="{FF2B5EF4-FFF2-40B4-BE49-F238E27FC236}">
                <a16:creationId xmlns:a16="http://schemas.microsoft.com/office/drawing/2014/main" id="{E4955DC3-A15B-A36D-3721-B169D3E89EFB}"/>
              </a:ext>
            </a:extLst>
          </p:cNvPr>
          <p:cNvSpPr txBox="1"/>
          <p:nvPr/>
        </p:nvSpPr>
        <p:spPr>
          <a:xfrm>
            <a:off x="790975" y="4445543"/>
            <a:ext cx="2908570" cy="830997"/>
          </a:xfrm>
          <a:prstGeom prst="rect">
            <a:avLst/>
          </a:prstGeom>
          <a:noFill/>
        </p:spPr>
        <p:txBody>
          <a:bodyPr wrap="square" rtlCol="0">
            <a:spAutoFit/>
          </a:bodyPr>
          <a:lstStyle/>
          <a:p>
            <a:r>
              <a:rPr lang="en-US" sz="2400" dirty="0">
                <a:latin typeface="FC Lamoon" panose="02000000000000000000" pitchFamily="2" charset="0"/>
                <a:cs typeface="FC Lamoon" panose="02000000000000000000" pitchFamily="2" charset="0"/>
              </a:rPr>
              <a:t>1.Find coordinate of center of 2 circles</a:t>
            </a:r>
          </a:p>
        </p:txBody>
      </p:sp>
      <p:sp>
        <p:nvSpPr>
          <p:cNvPr id="11" name="TextBox 10">
            <a:extLst>
              <a:ext uri="{FF2B5EF4-FFF2-40B4-BE49-F238E27FC236}">
                <a16:creationId xmlns:a16="http://schemas.microsoft.com/office/drawing/2014/main" id="{82655519-239B-218E-55A8-BD909CA71F39}"/>
              </a:ext>
            </a:extLst>
          </p:cNvPr>
          <p:cNvSpPr txBox="1"/>
          <p:nvPr/>
        </p:nvSpPr>
        <p:spPr>
          <a:xfrm>
            <a:off x="790975" y="5169751"/>
            <a:ext cx="3449932" cy="830997"/>
          </a:xfrm>
          <a:prstGeom prst="rect">
            <a:avLst/>
          </a:prstGeom>
          <a:noFill/>
        </p:spPr>
        <p:txBody>
          <a:bodyPr wrap="square" rtlCol="0">
            <a:spAutoFit/>
          </a:bodyPr>
          <a:lstStyle/>
          <a:p>
            <a:r>
              <a:rPr lang="en-US" sz="2400" dirty="0">
                <a:latin typeface="FC Lamoon" panose="02000000000000000000" pitchFamily="2" charset="0"/>
                <a:cs typeface="FC Lamoon" panose="02000000000000000000" pitchFamily="2" charset="0"/>
              </a:rPr>
              <a:t>2.Subtrac coordinate of center of 2 circles </a:t>
            </a:r>
          </a:p>
        </p:txBody>
      </p:sp>
      <p:sp>
        <p:nvSpPr>
          <p:cNvPr id="2" name="TextBox 1">
            <a:extLst>
              <a:ext uri="{FF2B5EF4-FFF2-40B4-BE49-F238E27FC236}">
                <a16:creationId xmlns:a16="http://schemas.microsoft.com/office/drawing/2014/main" id="{8A13039C-9B2D-B1FC-A8BF-B24067F50EC6}"/>
              </a:ext>
            </a:extLst>
          </p:cNvPr>
          <p:cNvSpPr txBox="1"/>
          <p:nvPr/>
        </p:nvSpPr>
        <p:spPr>
          <a:xfrm>
            <a:off x="9708012" y="-36627"/>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1</a:t>
            </a:r>
          </a:p>
        </p:txBody>
      </p:sp>
      <p:sp>
        <p:nvSpPr>
          <p:cNvPr id="10" name="TextBox 9">
            <a:extLst>
              <a:ext uri="{FF2B5EF4-FFF2-40B4-BE49-F238E27FC236}">
                <a16:creationId xmlns:a16="http://schemas.microsoft.com/office/drawing/2014/main" id="{B30FB948-314B-6D6E-F142-83E3CDFCB74B}"/>
              </a:ext>
            </a:extLst>
          </p:cNvPr>
          <p:cNvSpPr txBox="1"/>
          <p:nvPr/>
        </p:nvSpPr>
        <p:spPr>
          <a:xfrm>
            <a:off x="525809" y="58444"/>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12" name="TextBox 11">
            <a:extLst>
              <a:ext uri="{FF2B5EF4-FFF2-40B4-BE49-F238E27FC236}">
                <a16:creationId xmlns:a16="http://schemas.microsoft.com/office/drawing/2014/main" id="{6A6CBEA3-F386-210F-CD2A-59B843398448}"/>
              </a:ext>
            </a:extLst>
          </p:cNvPr>
          <p:cNvSpPr txBox="1"/>
          <p:nvPr/>
        </p:nvSpPr>
        <p:spPr>
          <a:xfrm>
            <a:off x="11843825" y="6334780"/>
            <a:ext cx="568307"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18</a:t>
            </a:r>
          </a:p>
        </p:txBody>
      </p:sp>
      <p:sp>
        <p:nvSpPr>
          <p:cNvPr id="13" name="TextBox 12">
            <a:extLst>
              <a:ext uri="{FF2B5EF4-FFF2-40B4-BE49-F238E27FC236}">
                <a16:creationId xmlns:a16="http://schemas.microsoft.com/office/drawing/2014/main" id="{B05334C4-207F-1D21-E1C6-754E11EE7EF8}"/>
              </a:ext>
            </a:extLst>
          </p:cNvPr>
          <p:cNvSpPr txBox="1"/>
          <p:nvPr/>
        </p:nvSpPr>
        <p:spPr>
          <a:xfrm>
            <a:off x="692512" y="829556"/>
            <a:ext cx="3770071"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1. Find center coordinates of circle by</a:t>
            </a:r>
          </a:p>
        </p:txBody>
      </p:sp>
      <p:sp>
        <p:nvSpPr>
          <p:cNvPr id="14" name="TextBox 13">
            <a:extLst>
              <a:ext uri="{FF2B5EF4-FFF2-40B4-BE49-F238E27FC236}">
                <a16:creationId xmlns:a16="http://schemas.microsoft.com/office/drawing/2014/main" id="{416782D1-D85B-E581-D087-6B7B223D3DB0}"/>
              </a:ext>
            </a:extLst>
          </p:cNvPr>
          <p:cNvSpPr txBox="1"/>
          <p:nvPr/>
        </p:nvSpPr>
        <p:spPr>
          <a:xfrm>
            <a:off x="618732" y="2929816"/>
            <a:ext cx="3395481"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Use Matplotlib for plot circle.</a:t>
            </a:r>
          </a:p>
        </p:txBody>
      </p:sp>
      <p:sp>
        <p:nvSpPr>
          <p:cNvPr id="15" name="TextBox 14">
            <a:extLst>
              <a:ext uri="{FF2B5EF4-FFF2-40B4-BE49-F238E27FC236}">
                <a16:creationId xmlns:a16="http://schemas.microsoft.com/office/drawing/2014/main" id="{EB4183DD-2D2C-732D-4832-E7297847A3B4}"/>
              </a:ext>
            </a:extLst>
          </p:cNvPr>
          <p:cNvSpPr txBox="1"/>
          <p:nvPr/>
        </p:nvSpPr>
        <p:spPr>
          <a:xfrm>
            <a:off x="618732" y="1851243"/>
            <a:ext cx="366553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Using OpenCV for find edge , contour area and coordinate of center point.</a:t>
            </a:r>
          </a:p>
        </p:txBody>
      </p:sp>
    </p:spTree>
    <p:extLst>
      <p:ext uri="{BB962C8B-B14F-4D97-AF65-F5344CB8AC3E}">
        <p14:creationId xmlns:p14="http://schemas.microsoft.com/office/powerpoint/2010/main" val="2944061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0FAC9-85BB-2A94-B16C-42BE17940276}"/>
              </a:ext>
            </a:extLst>
          </p:cNvPr>
          <p:cNvSpPr/>
          <p:nvPr/>
        </p:nvSpPr>
        <p:spPr>
          <a:xfrm>
            <a:off x="0" y="664270"/>
            <a:ext cx="12192000" cy="5101530"/>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E783EE0-A766-A3BB-252E-788473FB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092200"/>
            <a:ext cx="5494865" cy="3659467"/>
          </a:xfrm>
          <a:prstGeom prst="rect">
            <a:avLst/>
          </a:prstGeom>
        </p:spPr>
      </p:pic>
      <p:sp>
        <p:nvSpPr>
          <p:cNvPr id="6" name="TextBox 5">
            <a:extLst>
              <a:ext uri="{FF2B5EF4-FFF2-40B4-BE49-F238E27FC236}">
                <a16:creationId xmlns:a16="http://schemas.microsoft.com/office/drawing/2014/main" id="{867820F2-8813-BEFD-9D7E-C42E972BC362}"/>
              </a:ext>
            </a:extLst>
          </p:cNvPr>
          <p:cNvSpPr txBox="1"/>
          <p:nvPr/>
        </p:nvSpPr>
        <p:spPr>
          <a:xfrm>
            <a:off x="1534495" y="4917987"/>
            <a:ext cx="9123010" cy="523220"/>
          </a:xfrm>
          <a:prstGeom prst="rect">
            <a:avLst/>
          </a:prstGeom>
          <a:noFill/>
        </p:spPr>
        <p:txBody>
          <a:bodyPr wrap="none" rtlCol="0">
            <a:spAutoFit/>
          </a:bodyPr>
          <a:lstStyle/>
          <a:p>
            <a:r>
              <a:rPr lang="en-US" sz="2800" dirty="0">
                <a:solidFill>
                  <a:schemeClr val="bg1"/>
                </a:solidFill>
                <a:latin typeface="FC Lamoon" panose="02000000000000000000" pitchFamily="2" charset="0"/>
                <a:cs typeface="FC Lamoon" panose="02000000000000000000" pitchFamily="2" charset="0"/>
              </a:rPr>
              <a:t>Can’t use this condition with image that has 2 circles that are overlapping</a:t>
            </a:r>
          </a:p>
        </p:txBody>
      </p:sp>
      <p:pic>
        <p:nvPicPr>
          <p:cNvPr id="7" name="Picture 6" descr="A screenshot of a computer&#10;&#10;Description automatically generated">
            <a:extLst>
              <a:ext uri="{FF2B5EF4-FFF2-40B4-BE49-F238E27FC236}">
                <a16:creationId xmlns:a16="http://schemas.microsoft.com/office/drawing/2014/main" id="{11246AAD-C7AC-FFF6-52CC-59DA11CEA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5" y="1092200"/>
            <a:ext cx="5757311" cy="3659467"/>
          </a:xfrm>
          <a:prstGeom prst="rect">
            <a:avLst/>
          </a:prstGeom>
        </p:spPr>
      </p:pic>
      <p:sp>
        <p:nvSpPr>
          <p:cNvPr id="3" name="TextBox 2">
            <a:extLst>
              <a:ext uri="{FF2B5EF4-FFF2-40B4-BE49-F238E27FC236}">
                <a16:creationId xmlns:a16="http://schemas.microsoft.com/office/drawing/2014/main" id="{C6FE3F0E-5140-B7FA-DDAE-1D21621EAEA6}"/>
              </a:ext>
            </a:extLst>
          </p:cNvPr>
          <p:cNvSpPr txBox="1"/>
          <p:nvPr/>
        </p:nvSpPr>
        <p:spPr>
          <a:xfrm>
            <a:off x="485190" y="563830"/>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1</a:t>
            </a:r>
          </a:p>
        </p:txBody>
      </p:sp>
      <p:sp>
        <p:nvSpPr>
          <p:cNvPr id="4" name="TextBox 3">
            <a:extLst>
              <a:ext uri="{FF2B5EF4-FFF2-40B4-BE49-F238E27FC236}">
                <a16:creationId xmlns:a16="http://schemas.microsoft.com/office/drawing/2014/main" id="{C1FA9258-B542-4ED9-F2CE-C723AEDE762F}"/>
              </a:ext>
            </a:extLst>
          </p:cNvPr>
          <p:cNvSpPr txBox="1"/>
          <p:nvPr/>
        </p:nvSpPr>
        <p:spPr>
          <a:xfrm>
            <a:off x="485190" y="135900"/>
            <a:ext cx="8500190" cy="584775"/>
          </a:xfrm>
          <a:prstGeom prst="rect">
            <a:avLst/>
          </a:prstGeom>
          <a:noFill/>
        </p:spPr>
        <p:txBody>
          <a:bodyPr wrap="square">
            <a:spAutoFit/>
          </a:bodyPr>
          <a:lstStyle/>
          <a:p>
            <a:r>
              <a:rPr lang="en-US" sz="3200" b="1" i="1" u="sng" dirty="0">
                <a:latin typeface="FC Lamoon" panose="02000000000000000000" pitchFamily="2" charset="0"/>
                <a:cs typeface="FC Lamoon" panose="02000000000000000000" pitchFamily="2" charset="0"/>
              </a:rPr>
              <a:t>3. Find center coordinates and distance of circle</a:t>
            </a:r>
          </a:p>
        </p:txBody>
      </p:sp>
      <p:sp>
        <p:nvSpPr>
          <p:cNvPr id="8" name="TextBox 7">
            <a:extLst>
              <a:ext uri="{FF2B5EF4-FFF2-40B4-BE49-F238E27FC236}">
                <a16:creationId xmlns:a16="http://schemas.microsoft.com/office/drawing/2014/main" id="{9E206FBD-EF0B-FB52-1312-F84A4DE21E3C}"/>
              </a:ext>
            </a:extLst>
          </p:cNvPr>
          <p:cNvSpPr txBox="1"/>
          <p:nvPr/>
        </p:nvSpPr>
        <p:spPr>
          <a:xfrm>
            <a:off x="11743267" y="6294170"/>
            <a:ext cx="44873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19</a:t>
            </a:r>
          </a:p>
        </p:txBody>
      </p:sp>
    </p:spTree>
    <p:extLst>
      <p:ext uri="{BB962C8B-B14F-4D97-AF65-F5344CB8AC3E}">
        <p14:creationId xmlns:p14="http://schemas.microsoft.com/office/powerpoint/2010/main" val="188333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9B5AB-92AA-4A8F-0107-A6186C4ABA50}"/>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BF93D8-EC9B-2423-56B1-7BAE2ACBF372}"/>
              </a:ext>
            </a:extLst>
          </p:cNvPr>
          <p:cNvSpPr/>
          <p:nvPr/>
        </p:nvSpPr>
        <p:spPr>
          <a:xfrm>
            <a:off x="435428" y="575265"/>
            <a:ext cx="11321144" cy="590387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5E74267-E6B9-1376-29C4-DDA697EEDB57}"/>
              </a:ext>
            </a:extLst>
          </p:cNvPr>
          <p:cNvSpPr txBox="1"/>
          <p:nvPr/>
        </p:nvSpPr>
        <p:spPr>
          <a:xfrm>
            <a:off x="7741307" y="1610129"/>
            <a:ext cx="37056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Coding program for draw and plot circles from circle formula . </a:t>
            </a:r>
          </a:p>
        </p:txBody>
      </p:sp>
      <p:sp>
        <p:nvSpPr>
          <p:cNvPr id="8" name="TextBox 7">
            <a:extLst>
              <a:ext uri="{FF2B5EF4-FFF2-40B4-BE49-F238E27FC236}">
                <a16:creationId xmlns:a16="http://schemas.microsoft.com/office/drawing/2014/main" id="{D23537FA-A3D9-1CF8-79EE-D2AAAEBBC0D7}"/>
              </a:ext>
            </a:extLst>
          </p:cNvPr>
          <p:cNvSpPr txBox="1"/>
          <p:nvPr/>
        </p:nvSpPr>
        <p:spPr>
          <a:xfrm>
            <a:off x="7741307" y="2458026"/>
            <a:ext cx="2762295"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Initialize as 2D array . </a:t>
            </a:r>
          </a:p>
        </p:txBody>
      </p:sp>
      <p:sp>
        <p:nvSpPr>
          <p:cNvPr id="10" name="TextBox 9">
            <a:extLst>
              <a:ext uri="{FF2B5EF4-FFF2-40B4-BE49-F238E27FC236}">
                <a16:creationId xmlns:a16="http://schemas.microsoft.com/office/drawing/2014/main" id="{606ED003-07D8-B749-3C10-E8C2F3778294}"/>
              </a:ext>
            </a:extLst>
          </p:cNvPr>
          <p:cNvSpPr txBox="1"/>
          <p:nvPr/>
        </p:nvSpPr>
        <p:spPr>
          <a:xfrm>
            <a:off x="7741308" y="2959630"/>
            <a:ext cx="330769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Plot histogram for see intensity of circle</a:t>
            </a:r>
          </a:p>
        </p:txBody>
      </p:sp>
      <p:sp>
        <p:nvSpPr>
          <p:cNvPr id="4" name="TextBox 3">
            <a:extLst>
              <a:ext uri="{FF2B5EF4-FFF2-40B4-BE49-F238E27FC236}">
                <a16:creationId xmlns:a16="http://schemas.microsoft.com/office/drawing/2014/main" id="{9E3D03A7-C9AE-3667-B0E3-3DF63F9D42FC}"/>
              </a:ext>
            </a:extLst>
          </p:cNvPr>
          <p:cNvSpPr txBox="1"/>
          <p:nvPr/>
        </p:nvSpPr>
        <p:spPr>
          <a:xfrm>
            <a:off x="9708012" y="-63346"/>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6" name="TextBox 5">
            <a:extLst>
              <a:ext uri="{FF2B5EF4-FFF2-40B4-BE49-F238E27FC236}">
                <a16:creationId xmlns:a16="http://schemas.microsoft.com/office/drawing/2014/main" id="{5DF33FA5-B744-EBEA-2614-5F314E576614}"/>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9" name="TextBox 8">
            <a:extLst>
              <a:ext uri="{FF2B5EF4-FFF2-40B4-BE49-F238E27FC236}">
                <a16:creationId xmlns:a16="http://schemas.microsoft.com/office/drawing/2014/main" id="{0A07E37D-DA8E-323D-B31F-5C793F6C0DBE}"/>
              </a:ext>
            </a:extLst>
          </p:cNvPr>
          <p:cNvSpPr txBox="1"/>
          <p:nvPr/>
        </p:nvSpPr>
        <p:spPr>
          <a:xfrm>
            <a:off x="11843825" y="6334780"/>
            <a:ext cx="530411"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20</a:t>
            </a:r>
          </a:p>
        </p:txBody>
      </p:sp>
      <p:pic>
        <p:nvPicPr>
          <p:cNvPr id="11" name="Picture 10" descr="A screenshot of a computer&#10;&#10;Description automatically generated">
            <a:extLst>
              <a:ext uri="{FF2B5EF4-FFF2-40B4-BE49-F238E27FC236}">
                <a16:creationId xmlns:a16="http://schemas.microsoft.com/office/drawing/2014/main" id="{E3CA2334-0F5C-6AF8-DFC2-F7CB0D3E3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22" y="1356568"/>
            <a:ext cx="6988092" cy="4144059"/>
          </a:xfrm>
          <a:prstGeom prst="rect">
            <a:avLst/>
          </a:prstGeom>
        </p:spPr>
      </p:pic>
      <p:sp>
        <p:nvSpPr>
          <p:cNvPr id="12" name="TextBox 11">
            <a:extLst>
              <a:ext uri="{FF2B5EF4-FFF2-40B4-BE49-F238E27FC236}">
                <a16:creationId xmlns:a16="http://schemas.microsoft.com/office/drawing/2014/main" id="{D174FFF0-012F-0784-98BC-4ABAFCEB71E0}"/>
              </a:ext>
            </a:extLst>
          </p:cNvPr>
          <p:cNvSpPr txBox="1"/>
          <p:nvPr/>
        </p:nvSpPr>
        <p:spPr>
          <a:xfrm>
            <a:off x="8343335" y="4713224"/>
            <a:ext cx="2729354" cy="1384995"/>
          </a:xfrm>
          <a:prstGeom prst="rect">
            <a:avLst/>
          </a:prstGeom>
          <a:noFill/>
        </p:spPr>
        <p:txBody>
          <a:bodyPr wrap="square" rtlCol="0">
            <a:spAutoFit/>
          </a:bodyPr>
          <a:lstStyle/>
          <a:p>
            <a:pPr algn="ctr"/>
            <a:r>
              <a:rPr lang="en-US" sz="2800" b="1">
                <a:solidFill>
                  <a:srgbClr val="FF0000"/>
                </a:solidFill>
                <a:latin typeface="FC Lamoon" panose="02000000000000000000" pitchFamily="2" charset="0"/>
                <a:cs typeface="FC Lamoon" panose="02000000000000000000" pitchFamily="2" charset="0"/>
              </a:rPr>
              <a:t>This code works for overlapped circle condition .</a:t>
            </a:r>
            <a:endParaRPr lang="en-US" sz="2800" b="1" dirty="0">
              <a:solidFill>
                <a:srgbClr val="FF0000"/>
              </a:solidFill>
              <a:latin typeface="FC Lamoon" panose="02000000000000000000" pitchFamily="2" charset="0"/>
              <a:cs typeface="FC Lamoon" panose="02000000000000000000" pitchFamily="2" charset="0"/>
            </a:endParaRPr>
          </a:p>
        </p:txBody>
      </p:sp>
      <p:sp>
        <p:nvSpPr>
          <p:cNvPr id="15" name="TextBox 14">
            <a:extLst>
              <a:ext uri="{FF2B5EF4-FFF2-40B4-BE49-F238E27FC236}">
                <a16:creationId xmlns:a16="http://schemas.microsoft.com/office/drawing/2014/main" id="{5F7C6305-8D75-851E-7E01-B1C435D2B1A5}"/>
              </a:ext>
            </a:extLst>
          </p:cNvPr>
          <p:cNvSpPr txBox="1"/>
          <p:nvPr/>
        </p:nvSpPr>
        <p:spPr>
          <a:xfrm>
            <a:off x="7741307" y="3804485"/>
            <a:ext cx="3565159"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FC Lamoon" panose="02000000000000000000" pitchFamily="2" charset="0"/>
                <a:cs typeface="FC Lamoon" panose="02000000000000000000" pitchFamily="2" charset="0"/>
              </a:rPr>
              <a:t>Can’t find distance between 2 images.</a:t>
            </a:r>
          </a:p>
        </p:txBody>
      </p:sp>
    </p:spTree>
    <p:extLst>
      <p:ext uri="{BB962C8B-B14F-4D97-AF65-F5344CB8AC3E}">
        <p14:creationId xmlns:p14="http://schemas.microsoft.com/office/powerpoint/2010/main" val="118269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43BD1-0507-3BB5-29EF-7DA62B6D8241}"/>
              </a:ext>
            </a:extLst>
          </p:cNvPr>
          <p:cNvSpPr/>
          <p:nvPr/>
        </p:nvSpPr>
        <p:spPr>
          <a:xfrm>
            <a:off x="0" y="0"/>
            <a:ext cx="12192000" cy="44619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1" name="Group 10">
            <a:extLst>
              <a:ext uri="{FF2B5EF4-FFF2-40B4-BE49-F238E27FC236}">
                <a16:creationId xmlns:a16="http://schemas.microsoft.com/office/drawing/2014/main" id="{9C6DCABB-D56E-4F41-6965-B9D235FCE119}"/>
              </a:ext>
            </a:extLst>
          </p:cNvPr>
          <p:cNvGrpSpPr/>
          <p:nvPr/>
        </p:nvGrpSpPr>
        <p:grpSpPr>
          <a:xfrm>
            <a:off x="711483" y="697549"/>
            <a:ext cx="10769034" cy="3367839"/>
            <a:chOff x="237633" y="364793"/>
            <a:chExt cx="11488700" cy="3673807"/>
          </a:xfrm>
        </p:grpSpPr>
        <p:grpSp>
          <p:nvGrpSpPr>
            <p:cNvPr id="14" name="Group 13">
              <a:extLst>
                <a:ext uri="{FF2B5EF4-FFF2-40B4-BE49-F238E27FC236}">
                  <a16:creationId xmlns:a16="http://schemas.microsoft.com/office/drawing/2014/main" id="{DFE16D15-87A4-744B-8B5D-9D87800D96AC}"/>
                </a:ext>
              </a:extLst>
            </p:cNvPr>
            <p:cNvGrpSpPr/>
            <p:nvPr/>
          </p:nvGrpSpPr>
          <p:grpSpPr>
            <a:xfrm>
              <a:off x="237633" y="364793"/>
              <a:ext cx="5969513" cy="3673806"/>
              <a:chOff x="373095" y="376061"/>
              <a:chExt cx="6130102" cy="3612465"/>
            </a:xfrm>
          </p:grpSpPr>
          <p:pic>
            <p:nvPicPr>
              <p:cNvPr id="5" name="Picture 4">
                <a:extLst>
                  <a:ext uri="{FF2B5EF4-FFF2-40B4-BE49-F238E27FC236}">
                    <a16:creationId xmlns:a16="http://schemas.microsoft.com/office/drawing/2014/main" id="{19A87984-7935-78CF-077B-6067121FC524}"/>
                  </a:ext>
                </a:extLst>
              </p:cNvPr>
              <p:cNvPicPr>
                <a:picLocks noChangeAspect="1"/>
              </p:cNvPicPr>
              <p:nvPr/>
            </p:nvPicPr>
            <p:blipFill>
              <a:blip r:embed="rId3"/>
              <a:stretch>
                <a:fillRect/>
              </a:stretch>
            </p:blipFill>
            <p:spPr>
              <a:xfrm>
                <a:off x="400803" y="376061"/>
                <a:ext cx="6102394" cy="3612465"/>
              </a:xfrm>
              <a:prstGeom prst="rect">
                <a:avLst/>
              </a:prstGeom>
            </p:spPr>
          </p:pic>
          <p:sp>
            <p:nvSpPr>
              <p:cNvPr id="6" name="TextBox 5">
                <a:extLst>
                  <a:ext uri="{FF2B5EF4-FFF2-40B4-BE49-F238E27FC236}">
                    <a16:creationId xmlns:a16="http://schemas.microsoft.com/office/drawing/2014/main" id="{0588B231-135E-3A77-D493-2EC0183C39AF}"/>
                  </a:ext>
                </a:extLst>
              </p:cNvPr>
              <p:cNvSpPr txBox="1"/>
              <p:nvPr/>
            </p:nvSpPr>
            <p:spPr>
              <a:xfrm>
                <a:off x="373095" y="2143550"/>
                <a:ext cx="873362" cy="369332"/>
              </a:xfrm>
              <a:prstGeom prst="rect">
                <a:avLst/>
              </a:prstGeom>
              <a:noFill/>
            </p:spPr>
            <p:txBody>
              <a:bodyPr wrap="square" rtlCol="0">
                <a:spAutoFit/>
              </a:bodyPr>
              <a:lstStyle/>
              <a:p>
                <a:r>
                  <a:rPr lang="en-US" dirty="0"/>
                  <a:t>AND</a:t>
                </a:r>
              </a:p>
            </p:txBody>
          </p:sp>
          <p:sp>
            <p:nvSpPr>
              <p:cNvPr id="7" name="TextBox 6">
                <a:extLst>
                  <a:ext uri="{FF2B5EF4-FFF2-40B4-BE49-F238E27FC236}">
                    <a16:creationId xmlns:a16="http://schemas.microsoft.com/office/drawing/2014/main" id="{3C72D2FF-7BAA-F524-1751-8A13DA6E3927}"/>
                  </a:ext>
                </a:extLst>
              </p:cNvPr>
              <p:cNvSpPr txBox="1"/>
              <p:nvPr/>
            </p:nvSpPr>
            <p:spPr>
              <a:xfrm>
                <a:off x="398089" y="3161570"/>
                <a:ext cx="803694" cy="369332"/>
              </a:xfrm>
              <a:prstGeom prst="rect">
                <a:avLst/>
              </a:prstGeom>
              <a:noFill/>
            </p:spPr>
            <p:txBody>
              <a:bodyPr wrap="square" rtlCol="0">
                <a:spAutoFit/>
              </a:bodyPr>
              <a:lstStyle/>
              <a:p>
                <a:r>
                  <a:rPr lang="en-US" dirty="0"/>
                  <a:t>XOR</a:t>
                </a:r>
              </a:p>
            </p:txBody>
          </p:sp>
          <p:sp>
            <p:nvSpPr>
              <p:cNvPr id="8" name="Rectangle 7">
                <a:extLst>
                  <a:ext uri="{FF2B5EF4-FFF2-40B4-BE49-F238E27FC236}">
                    <a16:creationId xmlns:a16="http://schemas.microsoft.com/office/drawing/2014/main" id="{70BF3B72-6CEE-4F3A-49DE-53E30428AE06}"/>
                  </a:ext>
                </a:extLst>
              </p:cNvPr>
              <p:cNvSpPr/>
              <p:nvPr/>
            </p:nvSpPr>
            <p:spPr>
              <a:xfrm>
                <a:off x="1037451" y="2806272"/>
                <a:ext cx="1614930" cy="10799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66E8960-3592-19A0-48C3-2FE60B8B2DCD}"/>
                </a:ext>
              </a:extLst>
            </p:cNvPr>
            <p:cNvPicPr>
              <a:picLocks noChangeAspect="1"/>
            </p:cNvPicPr>
            <p:nvPr/>
          </p:nvPicPr>
          <p:blipFill rotWithShape="1">
            <a:blip r:embed="rId4"/>
            <a:srcRect t="2976"/>
            <a:stretch/>
          </p:blipFill>
          <p:spPr>
            <a:xfrm>
              <a:off x="6207146" y="364793"/>
              <a:ext cx="5519187" cy="3673807"/>
            </a:xfrm>
            <a:prstGeom prst="rect">
              <a:avLst/>
            </a:prstGeom>
          </p:spPr>
        </p:pic>
        <p:cxnSp>
          <p:nvCxnSpPr>
            <p:cNvPr id="10" name="Straight Arrow Connector 9">
              <a:extLst>
                <a:ext uri="{FF2B5EF4-FFF2-40B4-BE49-F238E27FC236}">
                  <a16:creationId xmlns:a16="http://schemas.microsoft.com/office/drawing/2014/main" id="{AA8C5650-0C3D-0C92-3423-9C0A39457D02}"/>
                </a:ext>
              </a:extLst>
            </p:cNvPr>
            <p:cNvCxnSpPr>
              <a:cxnSpLocks/>
            </p:cNvCxnSpPr>
            <p:nvPr/>
          </p:nvCxnSpPr>
          <p:spPr>
            <a:xfrm>
              <a:off x="8445228" y="982133"/>
              <a:ext cx="0" cy="106048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7B5E971-6F5F-48E8-0112-AAF3E7AF2AB2}"/>
                </a:ext>
              </a:extLst>
            </p:cNvPr>
            <p:cNvSpPr/>
            <p:nvPr/>
          </p:nvSpPr>
          <p:spPr>
            <a:xfrm>
              <a:off x="7921192" y="982133"/>
              <a:ext cx="1016943" cy="10604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3556767-51DD-23BA-28D6-C8FF5BA37FFC}"/>
              </a:ext>
            </a:extLst>
          </p:cNvPr>
          <p:cNvSpPr/>
          <p:nvPr/>
        </p:nvSpPr>
        <p:spPr>
          <a:xfrm>
            <a:off x="1972733" y="4176789"/>
            <a:ext cx="8094134" cy="20104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A76AAC-16F9-21A3-1DE9-D23BBC3C9546}"/>
              </a:ext>
            </a:extLst>
          </p:cNvPr>
          <p:cNvSpPr/>
          <p:nvPr/>
        </p:nvSpPr>
        <p:spPr>
          <a:xfrm>
            <a:off x="8068732" y="5867400"/>
            <a:ext cx="1625601" cy="330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0B0AAD-C828-B72C-FF14-F044E53EC89A}"/>
              </a:ext>
            </a:extLst>
          </p:cNvPr>
          <p:cNvSpPr txBox="1"/>
          <p:nvPr/>
        </p:nvSpPr>
        <p:spPr>
          <a:xfrm>
            <a:off x="2244967" y="4432560"/>
            <a:ext cx="7702066" cy="1323439"/>
          </a:xfrm>
          <a:prstGeom prst="rect">
            <a:avLst/>
          </a:prstGeom>
          <a:noFill/>
        </p:spPr>
        <p:txBody>
          <a:bodyPr wrap="square" rtlCol="0">
            <a:spAutoFit/>
          </a:bodyPr>
          <a:lstStyle/>
          <a:p>
            <a:r>
              <a:rPr lang="en-US" sz="2000" b="1" dirty="0">
                <a:latin typeface="FC Lamoon" panose="02000000000000000000" pitchFamily="2" charset="0"/>
                <a:cs typeface="FC Lamoon" panose="02000000000000000000" pitchFamily="2" charset="0"/>
              </a:rPr>
              <a:t>Main idea of this concept is</a:t>
            </a:r>
          </a:p>
          <a:p>
            <a:r>
              <a:rPr lang="en-US" dirty="0">
                <a:latin typeface="FC Lamoon" panose="02000000000000000000" pitchFamily="2" charset="0"/>
                <a:cs typeface="FC Lamoon" panose="02000000000000000000" pitchFamily="2" charset="0"/>
              </a:rPr>
              <a:t>	</a:t>
            </a:r>
            <a:r>
              <a:rPr lang="en-US" sz="2000" dirty="0">
                <a:latin typeface="FC Lamoon" panose="02000000000000000000" pitchFamily="2" charset="0"/>
                <a:cs typeface="FC Lamoon" panose="02000000000000000000" pitchFamily="2" charset="0"/>
              </a:rPr>
              <a:t>Use bitwise operation (AND , XOR) for find contour area that not overlapping. Then draw bounding box around the area then find height and width then calculate center of the area from height and width. Then  find distance between 2 center point.</a:t>
            </a:r>
            <a:endParaRPr lang="en-US" dirty="0">
              <a:latin typeface="FC Lamoon" panose="02000000000000000000" pitchFamily="2" charset="0"/>
              <a:cs typeface="FC Lamoon" panose="02000000000000000000" pitchFamily="2" charset="0"/>
            </a:endParaRPr>
          </a:p>
        </p:txBody>
      </p:sp>
      <p:sp>
        <p:nvSpPr>
          <p:cNvPr id="15" name="TextBox 14">
            <a:extLst>
              <a:ext uri="{FF2B5EF4-FFF2-40B4-BE49-F238E27FC236}">
                <a16:creationId xmlns:a16="http://schemas.microsoft.com/office/drawing/2014/main" id="{BDE7CF2F-94E4-C015-E0E9-729C8CBBDA0E}"/>
              </a:ext>
            </a:extLst>
          </p:cNvPr>
          <p:cNvSpPr txBox="1"/>
          <p:nvPr/>
        </p:nvSpPr>
        <p:spPr>
          <a:xfrm>
            <a:off x="711483" y="144682"/>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3</a:t>
            </a:r>
          </a:p>
        </p:txBody>
      </p:sp>
      <p:sp>
        <p:nvSpPr>
          <p:cNvPr id="16" name="TextBox 15">
            <a:extLst>
              <a:ext uri="{FF2B5EF4-FFF2-40B4-BE49-F238E27FC236}">
                <a16:creationId xmlns:a16="http://schemas.microsoft.com/office/drawing/2014/main" id="{32EF20B8-E68C-682C-49BB-03597763AB96}"/>
              </a:ext>
            </a:extLst>
          </p:cNvPr>
          <p:cNvSpPr txBox="1"/>
          <p:nvPr/>
        </p:nvSpPr>
        <p:spPr>
          <a:xfrm>
            <a:off x="4435172" y="109879"/>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center coordinates and distance of circle</a:t>
            </a:r>
          </a:p>
        </p:txBody>
      </p:sp>
      <p:sp>
        <p:nvSpPr>
          <p:cNvPr id="17" name="TextBox 16">
            <a:extLst>
              <a:ext uri="{FF2B5EF4-FFF2-40B4-BE49-F238E27FC236}">
                <a16:creationId xmlns:a16="http://schemas.microsoft.com/office/drawing/2014/main" id="{63B5A8B7-F8D4-4401-4E09-F3AEBEC7AD8C}"/>
              </a:ext>
            </a:extLst>
          </p:cNvPr>
          <p:cNvSpPr txBox="1"/>
          <p:nvPr/>
        </p:nvSpPr>
        <p:spPr>
          <a:xfrm>
            <a:off x="11717867" y="6334780"/>
            <a:ext cx="4984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21</a:t>
            </a:r>
          </a:p>
        </p:txBody>
      </p:sp>
    </p:spTree>
    <p:extLst>
      <p:ext uri="{BB962C8B-B14F-4D97-AF65-F5344CB8AC3E}">
        <p14:creationId xmlns:p14="http://schemas.microsoft.com/office/powerpoint/2010/main" val="1339205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64A535-A751-C505-13B6-DF0235C038D3}"/>
              </a:ext>
            </a:extLst>
          </p:cNvPr>
          <p:cNvPicPr>
            <a:picLocks noChangeAspect="1"/>
          </p:cNvPicPr>
          <p:nvPr/>
        </p:nvPicPr>
        <p:blipFill>
          <a:blip r:embed="rId3"/>
          <a:stretch>
            <a:fillRect/>
          </a:stretch>
        </p:blipFill>
        <p:spPr>
          <a:xfrm>
            <a:off x="1614424" y="1260231"/>
            <a:ext cx="8404351" cy="4975166"/>
          </a:xfrm>
          <a:prstGeom prst="rect">
            <a:avLst/>
          </a:prstGeom>
        </p:spPr>
      </p:pic>
      <p:sp>
        <p:nvSpPr>
          <p:cNvPr id="5" name="TextBox 4">
            <a:extLst>
              <a:ext uri="{FF2B5EF4-FFF2-40B4-BE49-F238E27FC236}">
                <a16:creationId xmlns:a16="http://schemas.microsoft.com/office/drawing/2014/main" id="{15D100A4-14D2-72C9-C5A6-D0E87887B7F3}"/>
              </a:ext>
            </a:extLst>
          </p:cNvPr>
          <p:cNvSpPr txBox="1"/>
          <p:nvPr/>
        </p:nvSpPr>
        <p:spPr>
          <a:xfrm>
            <a:off x="440267" y="437743"/>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3</a:t>
            </a:r>
          </a:p>
        </p:txBody>
      </p:sp>
      <p:sp>
        <p:nvSpPr>
          <p:cNvPr id="6" name="TextBox 5">
            <a:extLst>
              <a:ext uri="{FF2B5EF4-FFF2-40B4-BE49-F238E27FC236}">
                <a16:creationId xmlns:a16="http://schemas.microsoft.com/office/drawing/2014/main" id="{D32B6093-11F2-3FDF-A644-30AAF7929040}"/>
              </a:ext>
            </a:extLst>
          </p:cNvPr>
          <p:cNvSpPr txBox="1"/>
          <p:nvPr/>
        </p:nvSpPr>
        <p:spPr>
          <a:xfrm>
            <a:off x="4089939" y="499298"/>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center coordinates and distance of circle</a:t>
            </a:r>
          </a:p>
        </p:txBody>
      </p:sp>
      <p:sp>
        <p:nvSpPr>
          <p:cNvPr id="7" name="TextBox 6">
            <a:extLst>
              <a:ext uri="{FF2B5EF4-FFF2-40B4-BE49-F238E27FC236}">
                <a16:creationId xmlns:a16="http://schemas.microsoft.com/office/drawing/2014/main" id="{4A9620E1-C5EB-B640-75D9-210EFDC704D5}"/>
              </a:ext>
            </a:extLst>
          </p:cNvPr>
          <p:cNvSpPr txBox="1"/>
          <p:nvPr/>
        </p:nvSpPr>
        <p:spPr>
          <a:xfrm>
            <a:off x="11751733" y="6349999"/>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22</a:t>
            </a:r>
          </a:p>
        </p:txBody>
      </p:sp>
    </p:spTree>
    <p:extLst>
      <p:ext uri="{BB962C8B-B14F-4D97-AF65-F5344CB8AC3E}">
        <p14:creationId xmlns:p14="http://schemas.microsoft.com/office/powerpoint/2010/main" val="287301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3DAE92D-2071-D6F5-59A5-CC17A94E761D}"/>
              </a:ext>
            </a:extLst>
          </p:cNvPr>
          <p:cNvGraphicFramePr>
            <a:graphicFrameLocks noGrp="1"/>
          </p:cNvGraphicFramePr>
          <p:nvPr>
            <p:extLst>
              <p:ext uri="{D42A27DB-BD31-4B8C-83A1-F6EECF244321}">
                <p14:modId xmlns:p14="http://schemas.microsoft.com/office/powerpoint/2010/main" val="2629156845"/>
              </p:ext>
            </p:extLst>
          </p:nvPr>
        </p:nvGraphicFramePr>
        <p:xfrm>
          <a:off x="1384300" y="889000"/>
          <a:ext cx="9423399" cy="5080000"/>
        </p:xfrm>
        <a:graphic>
          <a:graphicData uri="http://schemas.openxmlformats.org/drawingml/2006/table">
            <a:tbl>
              <a:tblPr firstRow="1" bandRow="1">
                <a:tableStyleId>{5C22544A-7EE6-4342-B048-85BDC9FD1C3A}</a:tableStyleId>
              </a:tblPr>
              <a:tblGrid>
                <a:gridCol w="3141133">
                  <a:extLst>
                    <a:ext uri="{9D8B030D-6E8A-4147-A177-3AD203B41FA5}">
                      <a16:colId xmlns:a16="http://schemas.microsoft.com/office/drawing/2014/main" val="2656646641"/>
                    </a:ext>
                  </a:extLst>
                </a:gridCol>
                <a:gridCol w="3141133">
                  <a:extLst>
                    <a:ext uri="{9D8B030D-6E8A-4147-A177-3AD203B41FA5}">
                      <a16:colId xmlns:a16="http://schemas.microsoft.com/office/drawing/2014/main" val="4255975498"/>
                    </a:ext>
                  </a:extLst>
                </a:gridCol>
                <a:gridCol w="3141133">
                  <a:extLst>
                    <a:ext uri="{9D8B030D-6E8A-4147-A177-3AD203B41FA5}">
                      <a16:colId xmlns:a16="http://schemas.microsoft.com/office/drawing/2014/main" val="2433607096"/>
                    </a:ext>
                  </a:extLst>
                </a:gridCol>
              </a:tblGrid>
              <a:tr h="1270000">
                <a:tc>
                  <a:txBody>
                    <a:bodyPr/>
                    <a:lstStyle/>
                    <a:p>
                      <a:pPr algn="ctr"/>
                      <a:r>
                        <a:rPr lang="en-US" sz="4800" dirty="0">
                          <a:latin typeface="FC Lamoon" panose="02000000000000000000" pitchFamily="2" charset="0"/>
                          <a:cs typeface="FC Lamoon" panose="02000000000000000000" pitchFamily="2" charset="0"/>
                        </a:rPr>
                        <a:t>METHODS</a:t>
                      </a:r>
                    </a:p>
                  </a:txBody>
                  <a:tcPr anchor="ctr">
                    <a:solidFill>
                      <a:srgbClr val="93A6BB"/>
                    </a:solidFill>
                  </a:tcPr>
                </a:tc>
                <a:tc>
                  <a:txBody>
                    <a:bodyPr/>
                    <a:lstStyle/>
                    <a:p>
                      <a:pPr algn="ctr"/>
                      <a:r>
                        <a:rPr lang="en-US" sz="4800" dirty="0">
                          <a:latin typeface="FC Lamoon" panose="02000000000000000000" pitchFamily="2" charset="0"/>
                          <a:cs typeface="FC Lamoon" panose="02000000000000000000" pitchFamily="2" charset="0"/>
                        </a:rPr>
                        <a:t>ADVANTAGES</a:t>
                      </a:r>
                    </a:p>
                  </a:txBody>
                  <a:tcPr anchor="ctr">
                    <a:solidFill>
                      <a:srgbClr val="93A6BB"/>
                    </a:solidFill>
                  </a:tcPr>
                </a:tc>
                <a:tc>
                  <a:txBody>
                    <a:bodyPr/>
                    <a:lstStyle/>
                    <a:p>
                      <a:pPr algn="ctr"/>
                      <a:r>
                        <a:rPr lang="en-US" sz="4000" dirty="0">
                          <a:latin typeface="FC Lamoon" panose="02000000000000000000" pitchFamily="2" charset="0"/>
                          <a:cs typeface="FC Lamoon" panose="02000000000000000000" pitchFamily="2" charset="0"/>
                        </a:rPr>
                        <a:t>DISADVANTAGES</a:t>
                      </a:r>
                    </a:p>
                  </a:txBody>
                  <a:tcPr anchor="ctr">
                    <a:solidFill>
                      <a:srgbClr val="93A6BB"/>
                    </a:solidFill>
                  </a:tcPr>
                </a:tc>
                <a:extLst>
                  <a:ext uri="{0D108BD9-81ED-4DB2-BD59-A6C34878D82A}">
                    <a16:rowId xmlns:a16="http://schemas.microsoft.com/office/drawing/2014/main" val="1680829399"/>
                  </a:ext>
                </a:extLst>
              </a:tr>
              <a:tr h="1270000">
                <a:tc>
                  <a:txBody>
                    <a:bodyPr/>
                    <a:lstStyle/>
                    <a:p>
                      <a:pPr algn="ctr"/>
                      <a:r>
                        <a:rPr lang="en-US" sz="2800" dirty="0">
                          <a:latin typeface="FC Lamoon" panose="02000000000000000000" pitchFamily="2" charset="0"/>
                          <a:cs typeface="FC Lamoon" panose="02000000000000000000" pitchFamily="2" charset="0"/>
                        </a:rPr>
                        <a:t>Contour area</a:t>
                      </a:r>
                    </a:p>
                  </a:txBody>
                  <a:tcPr anchor="ctr"/>
                </a:tc>
                <a:tc>
                  <a:txBody>
                    <a:bodyPr/>
                    <a:lstStyle/>
                    <a:p>
                      <a:pPr algn="ctr"/>
                      <a:r>
                        <a:rPr lang="en-US" sz="2800" dirty="0">
                          <a:latin typeface="FC Lamoon" panose="02000000000000000000" pitchFamily="2" charset="0"/>
                          <a:cs typeface="FC Lamoon" panose="02000000000000000000" pitchFamily="2" charset="0"/>
                        </a:rPr>
                        <a:t>Easy for operate</a:t>
                      </a:r>
                    </a:p>
                  </a:txBody>
                  <a:tcPr anchor="ctr"/>
                </a:tc>
                <a:tc>
                  <a:txBody>
                    <a:bodyPr/>
                    <a:lstStyle/>
                    <a:p>
                      <a:pPr algn="ctr"/>
                      <a:r>
                        <a:rPr lang="en-US" sz="2800" dirty="0">
                          <a:latin typeface="FC Lamoon" panose="02000000000000000000" pitchFamily="2" charset="0"/>
                          <a:cs typeface="FC Lamoon" panose="02000000000000000000" pitchFamily="2" charset="0"/>
                        </a:rPr>
                        <a:t>Can’t use this method with overlapped images</a:t>
                      </a:r>
                    </a:p>
                  </a:txBody>
                  <a:tcPr anchor="ctr"/>
                </a:tc>
                <a:extLst>
                  <a:ext uri="{0D108BD9-81ED-4DB2-BD59-A6C34878D82A}">
                    <a16:rowId xmlns:a16="http://schemas.microsoft.com/office/drawing/2014/main" val="297530378"/>
                  </a:ext>
                </a:extLst>
              </a:tr>
              <a:tr h="1270000">
                <a:tc>
                  <a:txBody>
                    <a:bodyPr/>
                    <a:lstStyle/>
                    <a:p>
                      <a:pPr algn="ctr"/>
                      <a:r>
                        <a:rPr lang="en-US" sz="2800" dirty="0">
                          <a:latin typeface="FC Lamoon" panose="02000000000000000000" pitchFamily="2" charset="0"/>
                          <a:cs typeface="FC Lamoon" panose="02000000000000000000" pitchFamily="2" charset="0"/>
                        </a:rPr>
                        <a:t>Histogram plot</a:t>
                      </a:r>
                    </a:p>
                  </a:txBody>
                  <a:tcPr anchor="ctr"/>
                </a:tc>
                <a:tc>
                  <a:txBody>
                    <a:bodyPr/>
                    <a:lstStyle/>
                    <a:p>
                      <a:pPr algn="ctr"/>
                      <a:r>
                        <a:rPr lang="en-US" sz="2800" dirty="0">
                          <a:latin typeface="FC Lamoon" panose="02000000000000000000" pitchFamily="2" charset="0"/>
                          <a:cs typeface="FC Lamoon" panose="02000000000000000000" pitchFamily="2" charset="0"/>
                        </a:rPr>
                        <a:t>Can use this method with overlapped images</a:t>
                      </a:r>
                    </a:p>
                  </a:txBody>
                  <a:tcPr anchor="ctr"/>
                </a:tc>
                <a:tc>
                  <a:txBody>
                    <a:bodyPr/>
                    <a:lstStyle/>
                    <a:p>
                      <a:pPr algn="ctr"/>
                      <a:r>
                        <a:rPr lang="en-US" sz="2800" dirty="0">
                          <a:latin typeface="FC Lamoon" panose="02000000000000000000" pitchFamily="2" charset="0"/>
                          <a:cs typeface="FC Lamoon" panose="02000000000000000000" pitchFamily="2" charset="0"/>
                        </a:rPr>
                        <a:t>Can’t find distance between 2 images.</a:t>
                      </a:r>
                    </a:p>
                  </a:txBody>
                  <a:tcPr anchor="ctr"/>
                </a:tc>
                <a:extLst>
                  <a:ext uri="{0D108BD9-81ED-4DB2-BD59-A6C34878D82A}">
                    <a16:rowId xmlns:a16="http://schemas.microsoft.com/office/drawing/2014/main" val="3560744855"/>
                  </a:ext>
                </a:extLst>
              </a:tr>
              <a:tr h="1270000">
                <a:tc>
                  <a:txBody>
                    <a:bodyPr/>
                    <a:lstStyle/>
                    <a:p>
                      <a:pPr algn="ctr"/>
                      <a:r>
                        <a:rPr lang="en-US" sz="2800" b="0" dirty="0">
                          <a:latin typeface="FC Lamoon" panose="02000000000000000000" pitchFamily="2" charset="0"/>
                          <a:cs typeface="FC Lamoon" panose="02000000000000000000" pitchFamily="2" charset="0"/>
                        </a:rPr>
                        <a:t>Bitwise operation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FC Lamoon" panose="02000000000000000000" pitchFamily="2" charset="0"/>
                          <a:cs typeface="FC Lamoon" panose="02000000000000000000" pitchFamily="2" charset="0"/>
                        </a:rPr>
                        <a:t>Can use this method with overlapped images</a:t>
                      </a:r>
                    </a:p>
                  </a:txBody>
                  <a:tcPr anchor="ctr"/>
                </a:tc>
                <a:tc>
                  <a:txBody>
                    <a:bodyPr/>
                    <a:lstStyle/>
                    <a:p>
                      <a:pPr algn="ctr"/>
                      <a:r>
                        <a:rPr lang="en-US" sz="2800" dirty="0">
                          <a:latin typeface="FC Lamoon" panose="02000000000000000000" pitchFamily="2" charset="0"/>
                          <a:cs typeface="FC Lamoon" panose="02000000000000000000" pitchFamily="2" charset="0"/>
                        </a:rPr>
                        <a:t>Take more time to process</a:t>
                      </a:r>
                    </a:p>
                  </a:txBody>
                  <a:tcPr anchor="ctr"/>
                </a:tc>
                <a:extLst>
                  <a:ext uri="{0D108BD9-81ED-4DB2-BD59-A6C34878D82A}">
                    <a16:rowId xmlns:a16="http://schemas.microsoft.com/office/drawing/2014/main" val="601012914"/>
                  </a:ext>
                </a:extLst>
              </a:tr>
            </a:tbl>
          </a:graphicData>
        </a:graphic>
      </p:graphicFrame>
      <p:sp>
        <p:nvSpPr>
          <p:cNvPr id="4" name="TextBox 3">
            <a:extLst>
              <a:ext uri="{FF2B5EF4-FFF2-40B4-BE49-F238E27FC236}">
                <a16:creationId xmlns:a16="http://schemas.microsoft.com/office/drawing/2014/main" id="{8513049A-4238-F2D5-2695-21BBCD3AF476}"/>
              </a:ext>
            </a:extLst>
          </p:cNvPr>
          <p:cNvSpPr txBox="1"/>
          <p:nvPr/>
        </p:nvSpPr>
        <p:spPr>
          <a:xfrm>
            <a:off x="11675533" y="6334780"/>
            <a:ext cx="540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23</a:t>
            </a:r>
          </a:p>
        </p:txBody>
      </p:sp>
      <p:sp>
        <p:nvSpPr>
          <p:cNvPr id="5" name="Rectangle 4">
            <a:extLst>
              <a:ext uri="{FF2B5EF4-FFF2-40B4-BE49-F238E27FC236}">
                <a16:creationId xmlns:a16="http://schemas.microsoft.com/office/drawing/2014/main" id="{15A40DD2-7552-544C-8A1E-AC190AD47D09}"/>
              </a:ext>
            </a:extLst>
          </p:cNvPr>
          <p:cNvSpPr/>
          <p:nvPr/>
        </p:nvSpPr>
        <p:spPr>
          <a:xfrm>
            <a:off x="1325461" y="4581943"/>
            <a:ext cx="9541078" cy="150846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4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719667" y="1197801"/>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9D82F-9054-6BFD-A158-F2462593016C}"/>
              </a:ext>
            </a:extLst>
          </p:cNvPr>
          <p:cNvSpPr txBox="1"/>
          <p:nvPr/>
        </p:nvSpPr>
        <p:spPr>
          <a:xfrm>
            <a:off x="7780227" y="3759172"/>
            <a:ext cx="3677610" cy="461665"/>
          </a:xfrm>
          <a:prstGeom prst="rect">
            <a:avLst/>
          </a:prstGeom>
          <a:noFill/>
        </p:spPr>
        <p:txBody>
          <a:bodyPr wrap="none" rtlCol="0">
            <a:spAutoFit/>
          </a:bodyPr>
          <a:lstStyle/>
          <a:p>
            <a:r>
              <a:rPr lang="en-US" sz="2400" dirty="0">
                <a:latin typeface="FC Lamoon" panose="02000000000000000000" pitchFamily="2" charset="0"/>
                <a:cs typeface="FC Lamoon" panose="02000000000000000000" pitchFamily="2" charset="0"/>
              </a:rPr>
              <a:t>Normalized data from pixel to mm.</a:t>
            </a:r>
          </a:p>
        </p:txBody>
      </p:sp>
      <p:pic>
        <p:nvPicPr>
          <p:cNvPr id="7" name="Picture 6">
            <a:extLst>
              <a:ext uri="{FF2B5EF4-FFF2-40B4-BE49-F238E27FC236}">
                <a16:creationId xmlns:a16="http://schemas.microsoft.com/office/drawing/2014/main" id="{959BEB85-4A18-A4D3-E533-BB93BCB1C971}"/>
              </a:ext>
            </a:extLst>
          </p:cNvPr>
          <p:cNvPicPr>
            <a:picLocks noChangeAspect="1"/>
          </p:cNvPicPr>
          <p:nvPr/>
        </p:nvPicPr>
        <p:blipFill>
          <a:blip r:embed="rId2"/>
          <a:stretch>
            <a:fillRect/>
          </a:stretch>
        </p:blipFill>
        <p:spPr>
          <a:xfrm>
            <a:off x="1138229" y="2252925"/>
            <a:ext cx="6656494" cy="3474161"/>
          </a:xfrm>
          <a:prstGeom prst="rect">
            <a:avLst/>
          </a:prstGeom>
        </p:spPr>
      </p:pic>
      <p:sp>
        <p:nvSpPr>
          <p:cNvPr id="5" name="TextBox 4">
            <a:extLst>
              <a:ext uri="{FF2B5EF4-FFF2-40B4-BE49-F238E27FC236}">
                <a16:creationId xmlns:a16="http://schemas.microsoft.com/office/drawing/2014/main" id="{8AD2F031-8789-93CE-0B28-A29DA9AE050B}"/>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24</a:t>
            </a:r>
          </a:p>
        </p:txBody>
      </p:sp>
    </p:spTree>
    <p:extLst>
      <p:ext uri="{BB962C8B-B14F-4D97-AF65-F5344CB8AC3E}">
        <p14:creationId xmlns:p14="http://schemas.microsoft.com/office/powerpoint/2010/main" val="1092453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794142" y="2151726"/>
            <a:ext cx="8722261"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04</a:t>
            </a:r>
          </a:p>
          <a:p>
            <a:pPr algn="ctr"/>
            <a:r>
              <a:rPr lang="en-US" sz="8000" dirty="0">
                <a:solidFill>
                  <a:schemeClr val="bg1"/>
                </a:solidFill>
                <a:latin typeface="FC Lamoon" panose="02000000000000000000" pitchFamily="2" charset="0"/>
                <a:cs typeface="FC Lamoon" panose="02000000000000000000" pitchFamily="2" charset="0"/>
              </a:rPr>
              <a:t>Experiment &amp; Application</a:t>
            </a:r>
          </a:p>
        </p:txBody>
      </p:sp>
      <p:sp>
        <p:nvSpPr>
          <p:cNvPr id="5" name="TextBox 4">
            <a:extLst>
              <a:ext uri="{FF2B5EF4-FFF2-40B4-BE49-F238E27FC236}">
                <a16:creationId xmlns:a16="http://schemas.microsoft.com/office/drawing/2014/main" id="{7CFB6884-7D68-6AFB-339C-03E68F9DED96}"/>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25</a:t>
            </a:r>
          </a:p>
        </p:txBody>
      </p:sp>
    </p:spTree>
    <p:extLst>
      <p:ext uri="{BB962C8B-B14F-4D97-AF65-F5344CB8AC3E}">
        <p14:creationId xmlns:p14="http://schemas.microsoft.com/office/powerpoint/2010/main" val="131865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675537" y="947121"/>
            <a:ext cx="10752666" cy="57636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D100A4-14D2-72C9-C5A6-D0E87887B7F3}"/>
              </a:ext>
            </a:extLst>
          </p:cNvPr>
          <p:cNvSpPr txBox="1"/>
          <p:nvPr/>
        </p:nvSpPr>
        <p:spPr>
          <a:xfrm>
            <a:off x="7701971" y="147247"/>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EXPERIMENT</a:t>
            </a:r>
          </a:p>
        </p:txBody>
      </p:sp>
      <p:pic>
        <p:nvPicPr>
          <p:cNvPr id="7" name="Picture 6" descr="A table with several objects on it&#10;&#10;Description automatically generated">
            <a:extLst>
              <a:ext uri="{FF2B5EF4-FFF2-40B4-BE49-F238E27FC236}">
                <a16:creationId xmlns:a16="http://schemas.microsoft.com/office/drawing/2014/main" id="{132CDDA2-ACF9-1995-83D8-41F27EC9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543" y="1036370"/>
            <a:ext cx="3608255" cy="2707717"/>
          </a:xfrm>
          <a:prstGeom prst="rect">
            <a:avLst/>
          </a:prstGeom>
        </p:spPr>
      </p:pic>
      <p:pic>
        <p:nvPicPr>
          <p:cNvPr id="10" name="Picture 9" descr="A computer in a room&#10;&#10;Description automatically generated">
            <a:extLst>
              <a:ext uri="{FF2B5EF4-FFF2-40B4-BE49-F238E27FC236}">
                <a16:creationId xmlns:a16="http://schemas.microsoft.com/office/drawing/2014/main" id="{74F0397B-3729-EB4D-781F-4D6A392C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677" y="3880590"/>
            <a:ext cx="3470966" cy="2604691"/>
          </a:xfrm>
          <a:prstGeom prst="rect">
            <a:avLst/>
          </a:prstGeom>
        </p:spPr>
      </p:pic>
      <p:pic>
        <p:nvPicPr>
          <p:cNvPr id="12" name="Picture 11">
            <a:extLst>
              <a:ext uri="{FF2B5EF4-FFF2-40B4-BE49-F238E27FC236}">
                <a16:creationId xmlns:a16="http://schemas.microsoft.com/office/drawing/2014/main" id="{AD98D0E0-8247-0D76-77FE-9AB3A0194E4B}"/>
              </a:ext>
            </a:extLst>
          </p:cNvPr>
          <p:cNvPicPr>
            <a:picLocks noChangeAspect="1"/>
          </p:cNvPicPr>
          <p:nvPr/>
        </p:nvPicPr>
        <p:blipFill>
          <a:blip r:embed="rId4"/>
          <a:stretch>
            <a:fillRect/>
          </a:stretch>
        </p:blipFill>
        <p:spPr>
          <a:xfrm>
            <a:off x="4905842" y="1036370"/>
            <a:ext cx="6273800" cy="2707717"/>
          </a:xfrm>
          <a:prstGeom prst="rect">
            <a:avLst/>
          </a:prstGeom>
        </p:spPr>
      </p:pic>
      <p:sp>
        <p:nvSpPr>
          <p:cNvPr id="13" name="TextBox 12">
            <a:extLst>
              <a:ext uri="{FF2B5EF4-FFF2-40B4-BE49-F238E27FC236}">
                <a16:creationId xmlns:a16="http://schemas.microsoft.com/office/drawing/2014/main" id="{06F065BC-BE26-D1D8-427F-1E34AA0CF1FF}"/>
              </a:ext>
            </a:extLst>
          </p:cNvPr>
          <p:cNvSpPr txBox="1"/>
          <p:nvPr/>
        </p:nvSpPr>
        <p:spPr>
          <a:xfrm>
            <a:off x="1042749" y="4398105"/>
            <a:ext cx="6438192" cy="1569660"/>
          </a:xfrm>
          <a:prstGeom prst="rect">
            <a:avLst/>
          </a:prstGeom>
          <a:noFill/>
        </p:spPr>
        <p:txBody>
          <a:bodyPr wrap="square" rtlCol="0">
            <a:spAutoFit/>
          </a:bodyPr>
          <a:lstStyle/>
          <a:p>
            <a:r>
              <a:rPr lang="en-US" sz="3200" dirty="0">
                <a:latin typeface="FC Lamoon" panose="02000000000000000000" pitchFamily="2" charset="0"/>
                <a:cs typeface="FC Lamoon" panose="02000000000000000000" pitchFamily="2" charset="0"/>
              </a:rPr>
              <a:t>Test code in lab with method 3 as solution for collect real data and find</a:t>
            </a:r>
            <a:r>
              <a:rPr lang="th-TH" sz="3200" dirty="0">
                <a:latin typeface="FC Lamoon" panose="02000000000000000000" pitchFamily="2" charset="0"/>
                <a:cs typeface="FC Lamoon" panose="02000000000000000000" pitchFamily="2" charset="0"/>
              </a:rPr>
              <a:t> </a:t>
            </a:r>
            <a:r>
              <a:rPr lang="en-US" sz="3200" dirty="0">
                <a:latin typeface="FC Lamoon" panose="02000000000000000000" pitchFamily="2" charset="0"/>
                <a:cs typeface="FC Lamoon" panose="02000000000000000000" pitchFamily="2" charset="0"/>
              </a:rPr>
              <a:t>possible issue when run in the actual setup .</a:t>
            </a:r>
          </a:p>
        </p:txBody>
      </p:sp>
      <p:sp>
        <p:nvSpPr>
          <p:cNvPr id="3" name="TextBox 2">
            <a:extLst>
              <a:ext uri="{FF2B5EF4-FFF2-40B4-BE49-F238E27FC236}">
                <a16:creationId xmlns:a16="http://schemas.microsoft.com/office/drawing/2014/main" id="{99CB70C0-882F-5105-6B61-34F8640736BD}"/>
              </a:ext>
            </a:extLst>
          </p:cNvPr>
          <p:cNvSpPr txBox="1"/>
          <p:nvPr/>
        </p:nvSpPr>
        <p:spPr>
          <a:xfrm>
            <a:off x="11655939" y="6334780"/>
            <a:ext cx="560421"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26</a:t>
            </a:r>
          </a:p>
        </p:txBody>
      </p:sp>
    </p:spTree>
    <p:extLst>
      <p:ext uri="{BB962C8B-B14F-4D97-AF65-F5344CB8AC3E}">
        <p14:creationId xmlns:p14="http://schemas.microsoft.com/office/powerpoint/2010/main" val="2384894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68DDB479-91F6-F9D7-3844-B26DE0EA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176" y="3606800"/>
            <a:ext cx="4243226" cy="2446867"/>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CBD38221-5542-6CA7-FB9D-CC7633D84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812" y="883507"/>
            <a:ext cx="4217955" cy="2616200"/>
          </a:xfrm>
          <a:prstGeom prst="rect">
            <a:avLst/>
          </a:prstGeom>
        </p:spPr>
      </p:pic>
      <p:sp>
        <p:nvSpPr>
          <p:cNvPr id="15" name="TextBox 14">
            <a:extLst>
              <a:ext uri="{FF2B5EF4-FFF2-40B4-BE49-F238E27FC236}">
                <a16:creationId xmlns:a16="http://schemas.microsoft.com/office/drawing/2014/main" id="{03A4E3AE-FE6C-FEE8-BFBE-6FA309DB5A66}"/>
              </a:ext>
            </a:extLst>
          </p:cNvPr>
          <p:cNvSpPr txBox="1"/>
          <p:nvPr/>
        </p:nvSpPr>
        <p:spPr>
          <a:xfrm>
            <a:off x="1317082" y="2807209"/>
            <a:ext cx="5484646" cy="1384995"/>
          </a:xfrm>
          <a:prstGeom prst="rect">
            <a:avLst/>
          </a:prstGeom>
          <a:noFill/>
        </p:spPr>
        <p:txBody>
          <a:bodyPr wrap="square" rtlCol="0">
            <a:spAutoFit/>
          </a:bodyPr>
          <a:lstStyle/>
          <a:p>
            <a:r>
              <a:rPr lang="en-US" sz="2800" b="1" u="sng" dirty="0">
                <a:latin typeface="FC Lamoon" panose="02000000000000000000" pitchFamily="2" charset="0"/>
                <a:cs typeface="FC Lamoon" panose="02000000000000000000" pitchFamily="2" charset="0"/>
              </a:rPr>
              <a:t>Solution</a:t>
            </a:r>
          </a:p>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Find centroid and position of dot both in reference image and collected image.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477464" y="1472448"/>
            <a:ext cx="5163882" cy="1384995"/>
          </a:xfrm>
          <a:prstGeom prst="rect">
            <a:avLst/>
          </a:prstGeom>
          <a:noFill/>
        </p:spPr>
        <p:txBody>
          <a:bodyPr wrap="square" rtlCol="0">
            <a:spAutoFit/>
          </a:bodyPr>
          <a:lstStyle/>
          <a:p>
            <a:pPr algn="ctr"/>
            <a:r>
              <a:rPr lang="en-US" sz="2800" b="1" dirty="0">
                <a:solidFill>
                  <a:srgbClr val="FF0000"/>
                </a:solidFill>
                <a:latin typeface="FC Lamoon" panose="02000000000000000000" pitchFamily="2" charset="0"/>
                <a:cs typeface="FC Lamoon" panose="02000000000000000000" pitchFamily="2" charset="0"/>
              </a:rPr>
              <a:t>PROBLEM : Have only one light source </a:t>
            </a:r>
          </a:p>
          <a:p>
            <a:pPr algn="ctr"/>
            <a:r>
              <a:rPr lang="en-US" sz="2800" b="1" dirty="0">
                <a:solidFill>
                  <a:srgbClr val="FF0000"/>
                </a:solidFill>
                <a:latin typeface="FC Lamoon" panose="02000000000000000000" pitchFamily="2" charset="0"/>
                <a:cs typeface="FC Lamoon" panose="02000000000000000000" pitchFamily="2" charset="0"/>
              </a:rPr>
              <a:t>so it can’t see 2 dot in one image at the same time.</a:t>
            </a:r>
          </a:p>
        </p:txBody>
      </p:sp>
      <p:sp>
        <p:nvSpPr>
          <p:cNvPr id="18" name="TextBox 17">
            <a:extLst>
              <a:ext uri="{FF2B5EF4-FFF2-40B4-BE49-F238E27FC236}">
                <a16:creationId xmlns:a16="http://schemas.microsoft.com/office/drawing/2014/main" id="{D6156C3E-075C-E112-4143-52DC48286D35}"/>
              </a:ext>
            </a:extLst>
          </p:cNvPr>
          <p:cNvSpPr txBox="1"/>
          <p:nvPr/>
        </p:nvSpPr>
        <p:spPr>
          <a:xfrm>
            <a:off x="1311916" y="4047820"/>
            <a:ext cx="40349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Compare position of current image with reference image.</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864887"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1</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EXPERIMENT</a:t>
            </a:r>
          </a:p>
        </p:txBody>
      </p:sp>
      <p:sp>
        <p:nvSpPr>
          <p:cNvPr id="7" name="TextBox 6">
            <a:extLst>
              <a:ext uri="{FF2B5EF4-FFF2-40B4-BE49-F238E27FC236}">
                <a16:creationId xmlns:a16="http://schemas.microsoft.com/office/drawing/2014/main" id="{60D07020-082B-3A3D-0B61-FAB2536ADAAD}"/>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27</a:t>
            </a:r>
          </a:p>
        </p:txBody>
      </p:sp>
      <p:sp>
        <p:nvSpPr>
          <p:cNvPr id="8" name="TextBox 7">
            <a:extLst>
              <a:ext uri="{FF2B5EF4-FFF2-40B4-BE49-F238E27FC236}">
                <a16:creationId xmlns:a16="http://schemas.microsoft.com/office/drawing/2014/main" id="{B6B90D59-3D79-5924-7121-92F989111D62}"/>
              </a:ext>
            </a:extLst>
          </p:cNvPr>
          <p:cNvSpPr txBox="1"/>
          <p:nvPr/>
        </p:nvSpPr>
        <p:spPr>
          <a:xfrm>
            <a:off x="1475708" y="5124755"/>
            <a:ext cx="5434501"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(Still use bitwise operation method in code for overlapped condition)</a:t>
            </a:r>
          </a:p>
        </p:txBody>
      </p:sp>
    </p:spTree>
    <p:extLst>
      <p:ext uri="{BB962C8B-B14F-4D97-AF65-F5344CB8AC3E}">
        <p14:creationId xmlns:p14="http://schemas.microsoft.com/office/powerpoint/2010/main" val="3489970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944823" y="2151726"/>
            <a:ext cx="8420896"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01</a:t>
            </a:r>
          </a:p>
          <a:p>
            <a:pPr algn="ctr"/>
            <a:r>
              <a:rPr lang="en-US" sz="8000" dirty="0">
                <a:solidFill>
                  <a:schemeClr val="bg1"/>
                </a:solidFill>
                <a:latin typeface="FC Lamoon" panose="02000000000000000000" pitchFamily="2" charset="0"/>
                <a:cs typeface="FC Lamoon" panose="02000000000000000000" pitchFamily="2" charset="0"/>
              </a:rPr>
              <a:t>About Internship project</a:t>
            </a:r>
          </a:p>
        </p:txBody>
      </p:sp>
      <p:sp>
        <p:nvSpPr>
          <p:cNvPr id="5" name="TextBox 4">
            <a:extLst>
              <a:ext uri="{FF2B5EF4-FFF2-40B4-BE49-F238E27FC236}">
                <a16:creationId xmlns:a16="http://schemas.microsoft.com/office/drawing/2014/main" id="{CC729779-913B-1BF0-4502-9B3C85BB41B9}"/>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a:t>
            </a:r>
          </a:p>
        </p:txBody>
      </p:sp>
    </p:spTree>
    <p:extLst>
      <p:ext uri="{BB962C8B-B14F-4D97-AF65-F5344CB8AC3E}">
        <p14:creationId xmlns:p14="http://schemas.microsoft.com/office/powerpoint/2010/main" val="400035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03A4E3AE-FE6C-FEE8-BFBE-6FA309DB5A66}"/>
              </a:ext>
            </a:extLst>
          </p:cNvPr>
          <p:cNvSpPr txBox="1"/>
          <p:nvPr/>
        </p:nvSpPr>
        <p:spPr>
          <a:xfrm>
            <a:off x="1300147" y="3287709"/>
            <a:ext cx="5484646" cy="954107"/>
          </a:xfrm>
          <a:prstGeom prst="rect">
            <a:avLst/>
          </a:prstGeom>
          <a:noFill/>
        </p:spPr>
        <p:txBody>
          <a:bodyPr wrap="square" rtlCol="0">
            <a:spAutoFit/>
          </a:bodyPr>
          <a:lstStyle/>
          <a:p>
            <a:r>
              <a:rPr lang="en-US" sz="2800" b="1" u="sng" dirty="0">
                <a:latin typeface="FC Lamoon" panose="02000000000000000000" pitchFamily="2" charset="0"/>
                <a:cs typeface="FC Lamoon" panose="02000000000000000000" pitchFamily="2" charset="0"/>
              </a:rPr>
              <a:t>Solution</a:t>
            </a:r>
            <a:r>
              <a:rPr lang="en-US" sz="2800" dirty="0">
                <a:latin typeface="FC Lamoon" panose="02000000000000000000" pitchFamily="2" charset="0"/>
                <a:cs typeface="FC Lamoon" panose="02000000000000000000" pitchFamily="2" charset="0"/>
              </a:rPr>
              <a:t> : Coding new program that has infinite loop to read current images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157388" y="1597213"/>
            <a:ext cx="5627405" cy="1446550"/>
          </a:xfrm>
          <a:prstGeom prst="rect">
            <a:avLst/>
          </a:prstGeom>
          <a:noFill/>
        </p:spPr>
        <p:txBody>
          <a:bodyPr wrap="square" rtlCol="0">
            <a:spAutoFit/>
          </a:bodyPr>
          <a:lstStyle/>
          <a:p>
            <a:pPr algn="ctr"/>
            <a:r>
              <a:rPr lang="en-US" sz="3200" b="1" u="sng" dirty="0">
                <a:solidFill>
                  <a:srgbClr val="FF0000"/>
                </a:solidFill>
                <a:latin typeface="FC Lamoon" panose="02000000000000000000" pitchFamily="2" charset="0"/>
                <a:cs typeface="FC Lamoon" panose="02000000000000000000" pitchFamily="2" charset="0"/>
              </a:rPr>
              <a:t>PROBLEM</a:t>
            </a:r>
            <a:r>
              <a:rPr lang="en-US" sz="2800" b="1" dirty="0">
                <a:solidFill>
                  <a:srgbClr val="FF0000"/>
                </a:solidFill>
                <a:latin typeface="FC Lamoon" panose="02000000000000000000" pitchFamily="2" charset="0"/>
                <a:cs typeface="FC Lamoon" panose="02000000000000000000" pitchFamily="2" charset="0"/>
              </a:rPr>
              <a:t> : Program doesn’t read current images that had capture . It’s read and overwrite old images in directory instead . </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900153"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2</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EXPERIMENT</a:t>
            </a:r>
          </a:p>
        </p:txBody>
      </p:sp>
      <p:pic>
        <p:nvPicPr>
          <p:cNvPr id="8" name="Picture 7">
            <a:extLst>
              <a:ext uri="{FF2B5EF4-FFF2-40B4-BE49-F238E27FC236}">
                <a16:creationId xmlns:a16="http://schemas.microsoft.com/office/drawing/2014/main" id="{FBBCDC96-38DE-1270-A21B-BCA063115447}"/>
              </a:ext>
            </a:extLst>
          </p:cNvPr>
          <p:cNvPicPr>
            <a:picLocks noChangeAspect="1"/>
          </p:cNvPicPr>
          <p:nvPr/>
        </p:nvPicPr>
        <p:blipFill>
          <a:blip r:embed="rId2"/>
          <a:stretch>
            <a:fillRect/>
          </a:stretch>
        </p:blipFill>
        <p:spPr>
          <a:xfrm>
            <a:off x="6934200" y="1077869"/>
            <a:ext cx="4486777" cy="4701456"/>
          </a:xfrm>
          <a:prstGeom prst="rect">
            <a:avLst/>
          </a:prstGeom>
        </p:spPr>
      </p:pic>
      <p:sp>
        <p:nvSpPr>
          <p:cNvPr id="7" name="TextBox 6">
            <a:extLst>
              <a:ext uri="{FF2B5EF4-FFF2-40B4-BE49-F238E27FC236}">
                <a16:creationId xmlns:a16="http://schemas.microsoft.com/office/drawing/2014/main" id="{7D341578-C9AD-4EDE-BEEE-134FD9F81AF3}"/>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28</a:t>
            </a:r>
          </a:p>
        </p:txBody>
      </p:sp>
    </p:spTree>
    <p:extLst>
      <p:ext uri="{BB962C8B-B14F-4D97-AF65-F5344CB8AC3E}">
        <p14:creationId xmlns:p14="http://schemas.microsoft.com/office/powerpoint/2010/main" val="358731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28036" y="639970"/>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892138"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3</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EXPERIMENT</a:t>
            </a:r>
          </a:p>
        </p:txBody>
      </p:sp>
      <p:sp>
        <p:nvSpPr>
          <p:cNvPr id="7" name="TextBox 6">
            <a:extLst>
              <a:ext uri="{FF2B5EF4-FFF2-40B4-BE49-F238E27FC236}">
                <a16:creationId xmlns:a16="http://schemas.microsoft.com/office/drawing/2014/main" id="{7D341578-C9AD-4EDE-BEEE-134FD9F81AF3}"/>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29</a:t>
            </a:r>
          </a:p>
        </p:txBody>
      </p:sp>
      <p:sp>
        <p:nvSpPr>
          <p:cNvPr id="8" name="TextBox 7">
            <a:extLst>
              <a:ext uri="{FF2B5EF4-FFF2-40B4-BE49-F238E27FC236}">
                <a16:creationId xmlns:a16="http://schemas.microsoft.com/office/drawing/2014/main" id="{E2C8833E-6C6D-A41A-50A0-3DE6CBECF538}"/>
              </a:ext>
            </a:extLst>
          </p:cNvPr>
          <p:cNvSpPr txBox="1"/>
          <p:nvPr/>
        </p:nvSpPr>
        <p:spPr>
          <a:xfrm>
            <a:off x="1208032" y="694577"/>
            <a:ext cx="10505985" cy="707886"/>
          </a:xfrm>
          <a:prstGeom prst="rect">
            <a:avLst/>
          </a:prstGeom>
          <a:noFill/>
        </p:spPr>
        <p:txBody>
          <a:bodyPr wrap="square" rtlCol="0">
            <a:spAutoFit/>
          </a:bodyPr>
          <a:lstStyle/>
          <a:p>
            <a:r>
              <a:rPr lang="en-US" sz="2000" b="1" dirty="0">
                <a:solidFill>
                  <a:srgbClr val="FF0000"/>
                </a:solidFill>
                <a:latin typeface="FC Lamoon" panose="02000000000000000000" pitchFamily="2" charset="0"/>
                <a:cs typeface="FC Lamoon" panose="02000000000000000000" pitchFamily="2" charset="0"/>
              </a:rPr>
              <a:t>PROBLEM : Program read and draw wrong contour area . It’s read the random tiny pixels instead of the real reference pixels . So, it’s effect to calculate distance between current pixels and reference pixels.</a:t>
            </a:r>
          </a:p>
        </p:txBody>
      </p:sp>
      <p:sp>
        <p:nvSpPr>
          <p:cNvPr id="12" name="TextBox 11">
            <a:extLst>
              <a:ext uri="{FF2B5EF4-FFF2-40B4-BE49-F238E27FC236}">
                <a16:creationId xmlns:a16="http://schemas.microsoft.com/office/drawing/2014/main" id="{A56B9472-C88A-9CA9-5431-B641466F5661}"/>
              </a:ext>
            </a:extLst>
          </p:cNvPr>
          <p:cNvSpPr txBox="1"/>
          <p:nvPr/>
        </p:nvSpPr>
        <p:spPr>
          <a:xfrm>
            <a:off x="1200443" y="1402463"/>
            <a:ext cx="6090129" cy="400110"/>
          </a:xfrm>
          <a:prstGeom prst="rect">
            <a:avLst/>
          </a:prstGeom>
          <a:noFill/>
        </p:spPr>
        <p:txBody>
          <a:bodyPr wrap="none" rtlCol="0">
            <a:spAutoFit/>
          </a:bodyPr>
          <a:lstStyle/>
          <a:p>
            <a:r>
              <a:rPr lang="en-US" sz="2000" b="1" u="sng" dirty="0">
                <a:latin typeface="FC Lamoon" panose="02000000000000000000" pitchFamily="2" charset="0"/>
                <a:cs typeface="FC Lamoon" panose="02000000000000000000" pitchFamily="2" charset="0"/>
              </a:rPr>
              <a:t>Solution</a:t>
            </a:r>
            <a:r>
              <a:rPr lang="en-US" sz="2000" dirty="0">
                <a:latin typeface="FC Lamoon" panose="02000000000000000000" pitchFamily="2" charset="0"/>
                <a:cs typeface="FC Lamoon" panose="02000000000000000000" pitchFamily="2" charset="0"/>
              </a:rPr>
              <a:t> :  Select and draw the biggest contour as reference pixels  .</a:t>
            </a:r>
          </a:p>
        </p:txBody>
      </p:sp>
      <p:grpSp>
        <p:nvGrpSpPr>
          <p:cNvPr id="21" name="Group 20">
            <a:extLst>
              <a:ext uri="{FF2B5EF4-FFF2-40B4-BE49-F238E27FC236}">
                <a16:creationId xmlns:a16="http://schemas.microsoft.com/office/drawing/2014/main" id="{B69A9A33-CBF4-6A18-6A38-CB85B01074FC}"/>
              </a:ext>
            </a:extLst>
          </p:cNvPr>
          <p:cNvGrpSpPr/>
          <p:nvPr/>
        </p:nvGrpSpPr>
        <p:grpSpPr>
          <a:xfrm>
            <a:off x="1098685" y="2019696"/>
            <a:ext cx="5394782" cy="3760317"/>
            <a:chOff x="1267608" y="2019697"/>
            <a:chExt cx="4887968" cy="3277758"/>
          </a:xfrm>
        </p:grpSpPr>
        <p:pic>
          <p:nvPicPr>
            <p:cNvPr id="14" name="Picture 13">
              <a:extLst>
                <a:ext uri="{FF2B5EF4-FFF2-40B4-BE49-F238E27FC236}">
                  <a16:creationId xmlns:a16="http://schemas.microsoft.com/office/drawing/2014/main" id="{4CC0443A-7279-64EF-2AA3-BC91A5B8AA47}"/>
                </a:ext>
              </a:extLst>
            </p:cNvPr>
            <p:cNvPicPr>
              <a:picLocks noChangeAspect="1"/>
            </p:cNvPicPr>
            <p:nvPr/>
          </p:nvPicPr>
          <p:blipFill>
            <a:blip r:embed="rId2"/>
            <a:stretch>
              <a:fillRect/>
            </a:stretch>
          </p:blipFill>
          <p:spPr>
            <a:xfrm>
              <a:off x="1267608" y="2019697"/>
              <a:ext cx="4887968" cy="3277758"/>
            </a:xfrm>
            <a:prstGeom prst="rect">
              <a:avLst/>
            </a:prstGeom>
          </p:spPr>
        </p:pic>
        <p:pic>
          <p:nvPicPr>
            <p:cNvPr id="17" name="Picture 16">
              <a:extLst>
                <a:ext uri="{FF2B5EF4-FFF2-40B4-BE49-F238E27FC236}">
                  <a16:creationId xmlns:a16="http://schemas.microsoft.com/office/drawing/2014/main" id="{B8266798-8828-34BA-B1BA-1BA8AABBFE42}"/>
                </a:ext>
              </a:extLst>
            </p:cNvPr>
            <p:cNvPicPr>
              <a:picLocks noChangeAspect="1"/>
            </p:cNvPicPr>
            <p:nvPr/>
          </p:nvPicPr>
          <p:blipFill rotWithShape="1">
            <a:blip r:embed="rId3"/>
            <a:srcRect l="23168"/>
            <a:stretch/>
          </p:blipFill>
          <p:spPr>
            <a:xfrm>
              <a:off x="1267608" y="3264708"/>
              <a:ext cx="2384995" cy="2032747"/>
            </a:xfrm>
            <a:prstGeom prst="rect">
              <a:avLst/>
            </a:prstGeom>
          </p:spPr>
        </p:pic>
      </p:grpSp>
      <p:pic>
        <p:nvPicPr>
          <p:cNvPr id="20" name="Picture 19">
            <a:extLst>
              <a:ext uri="{FF2B5EF4-FFF2-40B4-BE49-F238E27FC236}">
                <a16:creationId xmlns:a16="http://schemas.microsoft.com/office/drawing/2014/main" id="{B1DBE9EC-76DE-EF50-6783-A20F8BAA8C61}"/>
              </a:ext>
            </a:extLst>
          </p:cNvPr>
          <p:cNvPicPr>
            <a:picLocks noChangeAspect="1"/>
          </p:cNvPicPr>
          <p:nvPr/>
        </p:nvPicPr>
        <p:blipFill>
          <a:blip r:embed="rId4"/>
          <a:stretch>
            <a:fillRect/>
          </a:stretch>
        </p:blipFill>
        <p:spPr>
          <a:xfrm>
            <a:off x="6413469" y="2019697"/>
            <a:ext cx="5225860" cy="3760316"/>
          </a:xfrm>
          <a:prstGeom prst="rect">
            <a:avLst/>
          </a:prstGeom>
        </p:spPr>
      </p:pic>
    </p:spTree>
    <p:extLst>
      <p:ext uri="{BB962C8B-B14F-4D97-AF65-F5344CB8AC3E}">
        <p14:creationId xmlns:p14="http://schemas.microsoft.com/office/powerpoint/2010/main" val="3140558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121470" y="752960"/>
            <a:ext cx="9855200" cy="707886"/>
          </a:xfrm>
          <a:prstGeom prst="rect">
            <a:avLst/>
          </a:prstGeom>
          <a:noFill/>
        </p:spPr>
        <p:txBody>
          <a:bodyPr wrap="square" rtlCol="0">
            <a:spAutoFit/>
          </a:bodyPr>
          <a:lstStyle/>
          <a:p>
            <a:pPr algn="ctr"/>
            <a:r>
              <a:rPr lang="en-US" sz="4000" dirty="0">
                <a:solidFill>
                  <a:schemeClr val="bg1"/>
                </a:solidFill>
                <a:latin typeface="FC Lamoon" panose="02000000000000000000" pitchFamily="2" charset="0"/>
                <a:cs typeface="FC Lamoon" panose="02000000000000000000" pitchFamily="2" charset="0"/>
              </a:rPr>
              <a:t>Application have 2 versions</a:t>
            </a:r>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30</a:t>
            </a:r>
          </a:p>
        </p:txBody>
      </p:sp>
      <p:pic>
        <p:nvPicPr>
          <p:cNvPr id="10" name="Picture 9" descr="A computer screen with white text&#10;&#10;Description automatically generated">
            <a:extLst>
              <a:ext uri="{FF2B5EF4-FFF2-40B4-BE49-F238E27FC236}">
                <a16:creationId xmlns:a16="http://schemas.microsoft.com/office/drawing/2014/main" id="{A3AE2944-05F2-DC9B-A1AC-8D87FA513DF1}"/>
              </a:ext>
            </a:extLst>
          </p:cNvPr>
          <p:cNvPicPr>
            <a:picLocks noChangeAspect="1"/>
          </p:cNvPicPr>
          <p:nvPr/>
        </p:nvPicPr>
        <p:blipFill rotWithShape="1">
          <a:blip r:embed="rId2">
            <a:extLst>
              <a:ext uri="{28A0092B-C50C-407E-A947-70E740481C1C}">
                <a14:useLocalDpi xmlns:a14="http://schemas.microsoft.com/office/drawing/2010/main" val="0"/>
              </a:ext>
            </a:extLst>
          </a:blip>
          <a:srcRect r="19782"/>
          <a:stretch/>
        </p:blipFill>
        <p:spPr>
          <a:xfrm>
            <a:off x="6096000" y="2023879"/>
            <a:ext cx="4969570" cy="3279709"/>
          </a:xfrm>
          <a:prstGeom prst="rect">
            <a:avLst/>
          </a:prstGeom>
        </p:spPr>
      </p:pic>
      <p:sp>
        <p:nvSpPr>
          <p:cNvPr id="5" name="TextBox 4">
            <a:extLst>
              <a:ext uri="{FF2B5EF4-FFF2-40B4-BE49-F238E27FC236}">
                <a16:creationId xmlns:a16="http://schemas.microsoft.com/office/drawing/2014/main" id="{86B339E0-9044-728A-AC41-151AC5BBD893}"/>
              </a:ext>
            </a:extLst>
          </p:cNvPr>
          <p:cNvSpPr txBox="1"/>
          <p:nvPr/>
        </p:nvSpPr>
        <p:spPr>
          <a:xfrm>
            <a:off x="2963073" y="5470323"/>
            <a:ext cx="1359668"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UI Version</a:t>
            </a:r>
          </a:p>
        </p:txBody>
      </p:sp>
      <p:sp>
        <p:nvSpPr>
          <p:cNvPr id="6" name="TextBox 5">
            <a:extLst>
              <a:ext uri="{FF2B5EF4-FFF2-40B4-BE49-F238E27FC236}">
                <a16:creationId xmlns:a16="http://schemas.microsoft.com/office/drawing/2014/main" id="{BD8EEABE-1DA9-4308-828B-F12B56AEAB95}"/>
              </a:ext>
            </a:extLst>
          </p:cNvPr>
          <p:cNvSpPr txBox="1"/>
          <p:nvPr/>
        </p:nvSpPr>
        <p:spPr>
          <a:xfrm>
            <a:off x="7186813" y="5422886"/>
            <a:ext cx="2787943"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Command line Version</a:t>
            </a:r>
          </a:p>
        </p:txBody>
      </p:sp>
      <p:pic>
        <p:nvPicPr>
          <p:cNvPr id="7" name="Picture 6" descr="A screenshot of a computer&#10;&#10;Description automatically generated">
            <a:extLst>
              <a:ext uri="{FF2B5EF4-FFF2-40B4-BE49-F238E27FC236}">
                <a16:creationId xmlns:a16="http://schemas.microsoft.com/office/drawing/2014/main" id="{0BB2B915-76EA-32F2-1FFB-521E9D099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47" y="2023880"/>
            <a:ext cx="4567521" cy="3279709"/>
          </a:xfrm>
          <a:prstGeom prst="rect">
            <a:avLst/>
          </a:prstGeom>
        </p:spPr>
      </p:pic>
    </p:spTree>
    <p:extLst>
      <p:ext uri="{BB962C8B-B14F-4D97-AF65-F5344CB8AC3E}">
        <p14:creationId xmlns:p14="http://schemas.microsoft.com/office/powerpoint/2010/main" val="193519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C150C5-F493-EBBA-838C-77E841EB1AC8}"/>
              </a:ext>
            </a:extLst>
          </p:cNvPr>
          <p:cNvSpPr/>
          <p:nvPr/>
        </p:nvSpPr>
        <p:spPr>
          <a:xfrm>
            <a:off x="1060450" y="1490133"/>
            <a:ext cx="10071099" cy="4978402"/>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4273927"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Application</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Command line version for users.</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31</a:t>
            </a:r>
          </a:p>
        </p:txBody>
      </p:sp>
      <p:pic>
        <p:nvPicPr>
          <p:cNvPr id="4" name="Picture 3" descr="A computer screen with white text&#10;&#10;Description automatically generated">
            <a:extLst>
              <a:ext uri="{FF2B5EF4-FFF2-40B4-BE49-F238E27FC236}">
                <a16:creationId xmlns:a16="http://schemas.microsoft.com/office/drawing/2014/main" id="{147A8D26-1FE9-9BE7-FB89-FA67C95646A9}"/>
              </a:ext>
            </a:extLst>
          </p:cNvPr>
          <p:cNvPicPr>
            <a:picLocks noChangeAspect="1"/>
          </p:cNvPicPr>
          <p:nvPr/>
        </p:nvPicPr>
        <p:blipFill rotWithShape="1">
          <a:blip r:embed="rId2">
            <a:extLst>
              <a:ext uri="{28A0092B-C50C-407E-A947-70E740481C1C}">
                <a14:useLocalDpi xmlns:a14="http://schemas.microsoft.com/office/drawing/2010/main" val="0"/>
              </a:ext>
            </a:extLst>
          </a:blip>
          <a:srcRect r="19782"/>
          <a:stretch/>
        </p:blipFill>
        <p:spPr>
          <a:xfrm>
            <a:off x="3120705" y="2241073"/>
            <a:ext cx="5705869" cy="3765636"/>
          </a:xfrm>
          <a:prstGeom prst="rect">
            <a:avLst/>
          </a:prstGeom>
        </p:spPr>
      </p:pic>
    </p:spTree>
    <p:extLst>
      <p:ext uri="{BB962C8B-B14F-4D97-AF65-F5344CB8AC3E}">
        <p14:creationId xmlns:p14="http://schemas.microsoft.com/office/powerpoint/2010/main" val="2952103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530225" y="1396475"/>
            <a:ext cx="11131549" cy="529483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4273927"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Application</a:t>
            </a:r>
          </a:p>
        </p:txBody>
      </p:sp>
      <p:sp>
        <p:nvSpPr>
          <p:cNvPr id="21" name="TextBox 20">
            <a:extLst>
              <a:ext uri="{FF2B5EF4-FFF2-40B4-BE49-F238E27FC236}">
                <a16:creationId xmlns:a16="http://schemas.microsoft.com/office/drawing/2014/main" id="{D97AD034-C2A7-CB42-A3AB-AB4758C1B767}"/>
              </a:ext>
            </a:extLst>
          </p:cNvPr>
          <p:cNvSpPr txBox="1"/>
          <p:nvPr/>
        </p:nvSpPr>
        <p:spPr>
          <a:xfrm>
            <a:off x="778933" y="2041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Have 2 options .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32</a:t>
            </a:r>
          </a:p>
        </p:txBody>
      </p:sp>
      <p:sp>
        <p:nvSpPr>
          <p:cNvPr id="3" name="TextBox 2">
            <a:extLst>
              <a:ext uri="{FF2B5EF4-FFF2-40B4-BE49-F238E27FC236}">
                <a16:creationId xmlns:a16="http://schemas.microsoft.com/office/drawing/2014/main" id="{81065877-3198-B134-D996-70783B52D510}"/>
              </a:ext>
            </a:extLst>
          </p:cNvPr>
          <p:cNvSpPr txBox="1"/>
          <p:nvPr/>
        </p:nvSpPr>
        <p:spPr>
          <a:xfrm>
            <a:off x="898384" y="5649744"/>
            <a:ext cx="4860626" cy="461665"/>
          </a:xfrm>
          <a:prstGeom prst="rect">
            <a:avLst/>
          </a:prstGeom>
          <a:noFill/>
        </p:spPr>
        <p:txBody>
          <a:bodyPr wrap="none" rtlCol="0">
            <a:spAutoFit/>
          </a:bodyPr>
          <a:lstStyle/>
          <a:p>
            <a:r>
              <a:rPr lang="en-US" sz="2400" b="1" u="sng" dirty="0">
                <a:solidFill>
                  <a:schemeClr val="bg1"/>
                </a:solidFill>
                <a:latin typeface="FC Lamoon" panose="02000000000000000000" pitchFamily="2" charset="0"/>
                <a:cs typeface="FC Lamoon" panose="02000000000000000000" pitchFamily="2" charset="0"/>
              </a:rPr>
              <a:t>Option 1 : Enter values with default values.</a:t>
            </a:r>
          </a:p>
        </p:txBody>
      </p:sp>
      <p:pic>
        <p:nvPicPr>
          <p:cNvPr id="6" name="Picture 5" descr="A screenshot of a computer&#10;&#10;Description automatically generated">
            <a:extLst>
              <a:ext uri="{FF2B5EF4-FFF2-40B4-BE49-F238E27FC236}">
                <a16:creationId xmlns:a16="http://schemas.microsoft.com/office/drawing/2014/main" id="{DC3AC834-6F77-3EA0-BC19-DF692895D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17" y="2719912"/>
            <a:ext cx="5436760" cy="2929833"/>
          </a:xfrm>
          <a:prstGeom prst="rect">
            <a:avLst/>
          </a:prstGeom>
        </p:spPr>
      </p:pic>
      <p:sp>
        <p:nvSpPr>
          <p:cNvPr id="5" name="TextBox 4">
            <a:extLst>
              <a:ext uri="{FF2B5EF4-FFF2-40B4-BE49-F238E27FC236}">
                <a16:creationId xmlns:a16="http://schemas.microsoft.com/office/drawing/2014/main" id="{81065877-3198-B134-D996-70783B52D510}"/>
              </a:ext>
            </a:extLst>
          </p:cNvPr>
          <p:cNvSpPr txBox="1"/>
          <p:nvPr/>
        </p:nvSpPr>
        <p:spPr>
          <a:xfrm>
            <a:off x="6598100" y="5649744"/>
            <a:ext cx="4695516" cy="461665"/>
          </a:xfrm>
          <a:prstGeom prst="rect">
            <a:avLst/>
          </a:prstGeom>
          <a:noFill/>
        </p:spPr>
        <p:txBody>
          <a:bodyPr wrap="none" rtlCol="0">
            <a:spAutoFit/>
          </a:bodyPr>
          <a:lstStyle/>
          <a:p>
            <a:r>
              <a:rPr lang="en-US" sz="2400" b="1" u="sng" dirty="0">
                <a:solidFill>
                  <a:schemeClr val="bg1"/>
                </a:solidFill>
                <a:latin typeface="FC Lamoon" panose="02000000000000000000" pitchFamily="2" charset="0"/>
                <a:cs typeface="FC Lamoon" panose="02000000000000000000" pitchFamily="2" charset="0"/>
              </a:rPr>
              <a:t>Option 2 : Enter values with other values.</a:t>
            </a:r>
          </a:p>
        </p:txBody>
      </p:sp>
      <p:pic>
        <p:nvPicPr>
          <p:cNvPr id="8" name="Picture 7" descr="A screenshot of a computer&#10;&#10;Description automatically generated">
            <a:extLst>
              <a:ext uri="{FF2B5EF4-FFF2-40B4-BE49-F238E27FC236}">
                <a16:creationId xmlns:a16="http://schemas.microsoft.com/office/drawing/2014/main" id="{4E520AFB-CD14-2FBA-203D-10EFE1FF1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077" y="2719912"/>
            <a:ext cx="5534606" cy="2929833"/>
          </a:xfrm>
          <a:prstGeom prst="rect">
            <a:avLst/>
          </a:prstGeom>
        </p:spPr>
      </p:pic>
      <p:sp>
        <p:nvSpPr>
          <p:cNvPr id="7" name="TextBox 6">
            <a:extLst>
              <a:ext uri="{FF2B5EF4-FFF2-40B4-BE49-F238E27FC236}">
                <a16:creationId xmlns:a16="http://schemas.microsoft.com/office/drawing/2014/main" id="{D97AD034-C2A7-CB42-A3AB-AB4758C1B767}"/>
              </a:ext>
            </a:extLst>
          </p:cNvPr>
          <p:cNvSpPr txBox="1"/>
          <p:nvPr/>
        </p:nvSpPr>
        <p:spPr>
          <a:xfrm>
            <a:off x="778933" y="1569502"/>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First version of UI version</a:t>
            </a:r>
          </a:p>
        </p:txBody>
      </p:sp>
    </p:spTree>
    <p:extLst>
      <p:ext uri="{BB962C8B-B14F-4D97-AF65-F5344CB8AC3E}">
        <p14:creationId xmlns:p14="http://schemas.microsoft.com/office/powerpoint/2010/main" val="3617044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025218" y="919516"/>
            <a:ext cx="9855200" cy="707886"/>
          </a:xfrm>
          <a:prstGeom prst="rect">
            <a:avLst/>
          </a:prstGeom>
          <a:noFill/>
        </p:spPr>
        <p:txBody>
          <a:bodyPr wrap="square" rtlCol="0">
            <a:spAutoFit/>
          </a:bodyPr>
          <a:lstStyle/>
          <a:p>
            <a:r>
              <a:rPr lang="en-US" sz="4000" b="1" u="sng" dirty="0">
                <a:solidFill>
                  <a:schemeClr val="bg1"/>
                </a:solidFill>
                <a:latin typeface="FC Lamoon" panose="02000000000000000000" pitchFamily="2" charset="0"/>
                <a:cs typeface="FC Lamoon" panose="02000000000000000000" pitchFamily="2" charset="0"/>
              </a:rPr>
              <a:t>Collected feedback from users</a:t>
            </a:r>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33</a:t>
            </a:r>
          </a:p>
        </p:txBody>
      </p:sp>
      <p:pic>
        <p:nvPicPr>
          <p:cNvPr id="11" name="Picture 10">
            <a:extLst>
              <a:ext uri="{FF2B5EF4-FFF2-40B4-BE49-F238E27FC236}">
                <a16:creationId xmlns:a16="http://schemas.microsoft.com/office/drawing/2014/main" id="{1A567B1C-5246-71BA-487C-1C7798213F51}"/>
              </a:ext>
            </a:extLst>
          </p:cNvPr>
          <p:cNvPicPr>
            <a:picLocks noChangeAspect="1"/>
          </p:cNvPicPr>
          <p:nvPr/>
        </p:nvPicPr>
        <p:blipFill>
          <a:blip r:embed="rId2"/>
          <a:stretch>
            <a:fillRect/>
          </a:stretch>
        </p:blipFill>
        <p:spPr>
          <a:xfrm>
            <a:off x="1025218" y="2253184"/>
            <a:ext cx="4459397" cy="2654969"/>
          </a:xfrm>
          <a:prstGeom prst="rect">
            <a:avLst/>
          </a:prstGeom>
        </p:spPr>
      </p:pic>
      <p:sp>
        <p:nvSpPr>
          <p:cNvPr id="7" name="TextBox 6">
            <a:extLst>
              <a:ext uri="{FF2B5EF4-FFF2-40B4-BE49-F238E27FC236}">
                <a16:creationId xmlns:a16="http://schemas.microsoft.com/office/drawing/2014/main" id="{E4B10128-7105-B414-FBDA-C6864848D60B}"/>
              </a:ext>
            </a:extLst>
          </p:cNvPr>
          <p:cNvSpPr txBox="1"/>
          <p:nvPr/>
        </p:nvSpPr>
        <p:spPr>
          <a:xfrm>
            <a:off x="5646596" y="2459504"/>
            <a:ext cx="558830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Add the title of application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Display properly dynamic range of PID parameters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Create Stop and Home button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Initialize the PID parameters in entry boxes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Short describe for effect of each PID parameters </a:t>
            </a:r>
          </a:p>
        </p:txBody>
      </p:sp>
    </p:spTree>
    <p:extLst>
      <p:ext uri="{BB962C8B-B14F-4D97-AF65-F5344CB8AC3E}">
        <p14:creationId xmlns:p14="http://schemas.microsoft.com/office/powerpoint/2010/main" val="168428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440267" y="336953"/>
            <a:ext cx="11392445" cy="60748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3B46005-3A9F-1B06-0298-1F5BFED94517}"/>
              </a:ext>
            </a:extLst>
          </p:cNvPr>
          <p:cNvPicPr>
            <a:picLocks noChangeAspect="1"/>
          </p:cNvPicPr>
          <p:nvPr/>
        </p:nvPicPr>
        <p:blipFill>
          <a:blip r:embed="rId2"/>
          <a:stretch>
            <a:fillRect/>
          </a:stretch>
        </p:blipFill>
        <p:spPr>
          <a:xfrm>
            <a:off x="2895330" y="1100674"/>
            <a:ext cx="6574235" cy="4729603"/>
          </a:xfrm>
          <a:prstGeom prst="rect">
            <a:avLst/>
          </a:prstGeom>
        </p:spPr>
      </p:pic>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34</a:t>
            </a:r>
          </a:p>
        </p:txBody>
      </p:sp>
      <p:sp>
        <p:nvSpPr>
          <p:cNvPr id="9" name="TextBox 8">
            <a:extLst>
              <a:ext uri="{FF2B5EF4-FFF2-40B4-BE49-F238E27FC236}">
                <a16:creationId xmlns:a16="http://schemas.microsoft.com/office/drawing/2014/main" id="{1906097F-499A-EF1D-A2D6-9D35F840EB10}"/>
              </a:ext>
            </a:extLst>
          </p:cNvPr>
          <p:cNvSpPr txBox="1"/>
          <p:nvPr/>
        </p:nvSpPr>
        <p:spPr>
          <a:xfrm>
            <a:off x="2491099" y="346663"/>
            <a:ext cx="7290778" cy="707886"/>
          </a:xfrm>
          <a:prstGeom prst="rect">
            <a:avLst/>
          </a:prstGeom>
          <a:noFill/>
        </p:spPr>
        <p:txBody>
          <a:bodyPr wrap="none" rtlCol="0">
            <a:spAutoFit/>
          </a:bodyPr>
          <a:lstStyle/>
          <a:p>
            <a:r>
              <a:rPr lang="en-US" sz="4000" b="1" u="sng" dirty="0">
                <a:solidFill>
                  <a:schemeClr val="bg1"/>
                </a:solidFill>
                <a:latin typeface="FC Lamoon" panose="02000000000000000000" pitchFamily="2" charset="0"/>
                <a:cs typeface="FC Lamoon" panose="02000000000000000000" pitchFamily="2" charset="0"/>
              </a:rPr>
              <a:t>Current Version of application for users</a:t>
            </a:r>
          </a:p>
        </p:txBody>
      </p:sp>
      <p:sp>
        <p:nvSpPr>
          <p:cNvPr id="10" name="Rectangle 9">
            <a:extLst>
              <a:ext uri="{FF2B5EF4-FFF2-40B4-BE49-F238E27FC236}">
                <a16:creationId xmlns:a16="http://schemas.microsoft.com/office/drawing/2014/main" id="{B12B2933-B952-A908-67B5-A7518D82551A}"/>
              </a:ext>
            </a:extLst>
          </p:cNvPr>
          <p:cNvSpPr/>
          <p:nvPr/>
        </p:nvSpPr>
        <p:spPr>
          <a:xfrm>
            <a:off x="2980628" y="1126067"/>
            <a:ext cx="2728193" cy="41486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7280A-2541-5DAB-CC7F-F75766DBCE47}"/>
              </a:ext>
            </a:extLst>
          </p:cNvPr>
          <p:cNvSpPr txBox="1"/>
          <p:nvPr/>
        </p:nvSpPr>
        <p:spPr>
          <a:xfrm>
            <a:off x="863237" y="1117600"/>
            <a:ext cx="1771639"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Title of application</a:t>
            </a:r>
          </a:p>
        </p:txBody>
      </p:sp>
      <p:cxnSp>
        <p:nvCxnSpPr>
          <p:cNvPr id="14" name="Straight Arrow Connector 13">
            <a:extLst>
              <a:ext uri="{FF2B5EF4-FFF2-40B4-BE49-F238E27FC236}">
                <a16:creationId xmlns:a16="http://schemas.microsoft.com/office/drawing/2014/main" id="{358E1BD4-0A85-2FA6-FFCD-CE8FA59F6451}"/>
              </a:ext>
            </a:extLst>
          </p:cNvPr>
          <p:cNvCxnSpPr/>
          <p:nvPr/>
        </p:nvCxnSpPr>
        <p:spPr>
          <a:xfrm>
            <a:off x="2667000" y="1333500"/>
            <a:ext cx="30074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DB47388-2D3B-3584-A134-E57670796919}"/>
              </a:ext>
            </a:extLst>
          </p:cNvPr>
          <p:cNvSpPr/>
          <p:nvPr/>
        </p:nvSpPr>
        <p:spPr>
          <a:xfrm>
            <a:off x="5955933" y="2480733"/>
            <a:ext cx="1667933" cy="2514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D569C6-3A00-DBBA-7816-BE9A6538DCD1}"/>
              </a:ext>
            </a:extLst>
          </p:cNvPr>
          <p:cNvSpPr/>
          <p:nvPr/>
        </p:nvSpPr>
        <p:spPr>
          <a:xfrm>
            <a:off x="3064750" y="2480733"/>
            <a:ext cx="2836515" cy="2514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8B12641-2A23-E8F5-B9A5-7790C8891135}"/>
              </a:ext>
            </a:extLst>
          </p:cNvPr>
          <p:cNvCxnSpPr>
            <a:cxnSpLocks/>
          </p:cNvCxnSpPr>
          <p:nvPr/>
        </p:nvCxnSpPr>
        <p:spPr>
          <a:xfrm>
            <a:off x="2592541" y="3166533"/>
            <a:ext cx="48067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DEDED2B-455A-92E4-0B08-78A58582DF67}"/>
              </a:ext>
            </a:extLst>
          </p:cNvPr>
          <p:cNvSpPr txBox="1"/>
          <p:nvPr/>
        </p:nvSpPr>
        <p:spPr>
          <a:xfrm>
            <a:off x="757402" y="2812590"/>
            <a:ext cx="2079475" cy="707886"/>
          </a:xfrm>
          <a:prstGeom prst="rect">
            <a:avLst/>
          </a:prstGeom>
          <a:noFill/>
        </p:spPr>
        <p:txBody>
          <a:bodyPr wrap="square" rtlCol="0">
            <a:spAutoFit/>
          </a:bodyPr>
          <a:lstStyle/>
          <a:p>
            <a:r>
              <a:rPr lang="en-US" sz="2000" dirty="0">
                <a:solidFill>
                  <a:schemeClr val="bg1"/>
                </a:solidFill>
                <a:latin typeface="FC Lamoon" panose="02000000000000000000" pitchFamily="2" charset="0"/>
                <a:cs typeface="FC Lamoon" panose="02000000000000000000" pitchFamily="2" charset="0"/>
              </a:rPr>
              <a:t>Short description about PID parameters</a:t>
            </a:r>
          </a:p>
        </p:txBody>
      </p:sp>
      <p:sp>
        <p:nvSpPr>
          <p:cNvPr id="23" name="TextBox 22">
            <a:extLst>
              <a:ext uri="{FF2B5EF4-FFF2-40B4-BE49-F238E27FC236}">
                <a16:creationId xmlns:a16="http://schemas.microsoft.com/office/drawing/2014/main" id="{E839FED6-7FA5-6520-987F-8F0A259B5063}"/>
              </a:ext>
            </a:extLst>
          </p:cNvPr>
          <p:cNvSpPr txBox="1"/>
          <p:nvPr/>
        </p:nvSpPr>
        <p:spPr>
          <a:xfrm>
            <a:off x="9609011" y="1513610"/>
            <a:ext cx="1778051" cy="707886"/>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Initialized (Default)</a:t>
            </a:r>
          </a:p>
          <a:p>
            <a:r>
              <a:rPr lang="en-US" sz="2000" dirty="0">
                <a:solidFill>
                  <a:schemeClr val="bg1"/>
                </a:solidFill>
                <a:latin typeface="FC Lamoon" panose="02000000000000000000" pitchFamily="2" charset="0"/>
                <a:cs typeface="FC Lamoon" panose="02000000000000000000" pitchFamily="2" charset="0"/>
              </a:rPr>
              <a:t> PID parameters</a:t>
            </a:r>
          </a:p>
        </p:txBody>
      </p:sp>
      <p:cxnSp>
        <p:nvCxnSpPr>
          <p:cNvPr id="25" name="Connector: Elbow 24">
            <a:extLst>
              <a:ext uri="{FF2B5EF4-FFF2-40B4-BE49-F238E27FC236}">
                <a16:creationId xmlns:a16="http://schemas.microsoft.com/office/drawing/2014/main" id="{8B1940A6-1735-E106-7BD5-B1EA4585EF30}"/>
              </a:ext>
            </a:extLst>
          </p:cNvPr>
          <p:cNvCxnSpPr>
            <a:cxnSpLocks/>
            <a:endCxn id="15" idx="0"/>
          </p:cNvCxnSpPr>
          <p:nvPr/>
        </p:nvCxnSpPr>
        <p:spPr>
          <a:xfrm rot="10800000" flipV="1">
            <a:off x="6789900" y="1885003"/>
            <a:ext cx="2791220" cy="595729"/>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F526AF7B-C472-F680-21D4-6EB37BF8004B}"/>
              </a:ext>
            </a:extLst>
          </p:cNvPr>
          <p:cNvSpPr/>
          <p:nvPr/>
        </p:nvSpPr>
        <p:spPr>
          <a:xfrm>
            <a:off x="7781207" y="4596620"/>
            <a:ext cx="1474398" cy="5638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07EAE72-91AB-739D-8A28-7D02DF577674}"/>
              </a:ext>
            </a:extLst>
          </p:cNvPr>
          <p:cNvSpPr txBox="1"/>
          <p:nvPr/>
        </p:nvSpPr>
        <p:spPr>
          <a:xfrm>
            <a:off x="9853213" y="4678472"/>
            <a:ext cx="1587294"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Add stop button</a:t>
            </a:r>
          </a:p>
        </p:txBody>
      </p:sp>
      <p:cxnSp>
        <p:nvCxnSpPr>
          <p:cNvPr id="29" name="Straight Arrow Connector 28">
            <a:extLst>
              <a:ext uri="{FF2B5EF4-FFF2-40B4-BE49-F238E27FC236}">
                <a16:creationId xmlns:a16="http://schemas.microsoft.com/office/drawing/2014/main" id="{69BD882E-FCD4-FD4B-D3AE-27B9226813FC}"/>
              </a:ext>
            </a:extLst>
          </p:cNvPr>
          <p:cNvCxnSpPr>
            <a:cxnSpLocks/>
            <a:stCxn id="27" idx="1"/>
            <a:endCxn id="26" idx="3"/>
          </p:cNvCxnSpPr>
          <p:nvPr/>
        </p:nvCxnSpPr>
        <p:spPr>
          <a:xfrm flipH="1">
            <a:off x="9255605" y="4878527"/>
            <a:ext cx="597608"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CF0414F-C4A6-4D2B-3F8F-8233B56C3114}"/>
              </a:ext>
            </a:extLst>
          </p:cNvPr>
          <p:cNvSpPr txBox="1"/>
          <p:nvPr/>
        </p:nvSpPr>
        <p:spPr>
          <a:xfrm>
            <a:off x="9918984" y="2429533"/>
            <a:ext cx="1675459"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Add Home button</a:t>
            </a:r>
          </a:p>
        </p:txBody>
      </p:sp>
      <p:sp>
        <p:nvSpPr>
          <p:cNvPr id="17" name="Rectangle 16">
            <a:extLst>
              <a:ext uri="{FF2B5EF4-FFF2-40B4-BE49-F238E27FC236}">
                <a16:creationId xmlns:a16="http://schemas.microsoft.com/office/drawing/2014/main" id="{6DD46C2A-52E5-480E-E3AC-139F667F7BE3}"/>
              </a:ext>
            </a:extLst>
          </p:cNvPr>
          <p:cNvSpPr/>
          <p:nvPr/>
        </p:nvSpPr>
        <p:spPr>
          <a:xfrm>
            <a:off x="7807918" y="2393559"/>
            <a:ext cx="1474398" cy="5638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43AD204-21F4-D528-704C-DAF2103EA322}"/>
              </a:ext>
            </a:extLst>
          </p:cNvPr>
          <p:cNvCxnSpPr>
            <a:cxnSpLocks/>
            <a:endCxn id="17" idx="3"/>
          </p:cNvCxnSpPr>
          <p:nvPr/>
        </p:nvCxnSpPr>
        <p:spPr>
          <a:xfrm flipH="1">
            <a:off x="9282316" y="2675466"/>
            <a:ext cx="597608"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091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35</a:t>
            </a:r>
          </a:p>
        </p:txBody>
      </p:sp>
      <p:sp>
        <p:nvSpPr>
          <p:cNvPr id="8" name="TextBox 7">
            <a:extLst>
              <a:ext uri="{FF2B5EF4-FFF2-40B4-BE49-F238E27FC236}">
                <a16:creationId xmlns:a16="http://schemas.microsoft.com/office/drawing/2014/main" id="{80FB24B1-CFB7-D55B-5CED-27A11BFE520A}"/>
              </a:ext>
            </a:extLst>
          </p:cNvPr>
          <p:cNvSpPr txBox="1"/>
          <p:nvPr/>
        </p:nvSpPr>
        <p:spPr>
          <a:xfrm>
            <a:off x="6803474" y="1933217"/>
            <a:ext cx="4565759" cy="954107"/>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Add alert Window for notify when put some values that out of range.</a:t>
            </a:r>
          </a:p>
        </p:txBody>
      </p:sp>
      <p:pic>
        <p:nvPicPr>
          <p:cNvPr id="6" name="Picture 5" descr="A screenshot of a computer&#10;&#10;Description automatically generated">
            <a:extLst>
              <a:ext uri="{FF2B5EF4-FFF2-40B4-BE49-F238E27FC236}">
                <a16:creationId xmlns:a16="http://schemas.microsoft.com/office/drawing/2014/main" id="{0DF9099A-49C2-6B84-3EBE-9A6DCE5D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097" y="1223432"/>
            <a:ext cx="5846377" cy="4224866"/>
          </a:xfrm>
          <a:prstGeom prst="rect">
            <a:avLst/>
          </a:prstGeom>
        </p:spPr>
      </p:pic>
      <p:sp>
        <p:nvSpPr>
          <p:cNvPr id="5" name="TextBox 4">
            <a:extLst>
              <a:ext uri="{FF2B5EF4-FFF2-40B4-BE49-F238E27FC236}">
                <a16:creationId xmlns:a16="http://schemas.microsoft.com/office/drawing/2014/main" id="{90B5B2A4-4E33-0E7C-7FBF-5AC6AC014BAB}"/>
              </a:ext>
            </a:extLst>
          </p:cNvPr>
          <p:cNvSpPr txBox="1"/>
          <p:nvPr/>
        </p:nvSpPr>
        <p:spPr>
          <a:xfrm>
            <a:off x="6897334" y="3335865"/>
            <a:ext cx="3800210" cy="954107"/>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The dynamic range of values is in README.md file</a:t>
            </a:r>
          </a:p>
        </p:txBody>
      </p:sp>
    </p:spTree>
    <p:extLst>
      <p:ext uri="{BB962C8B-B14F-4D97-AF65-F5344CB8AC3E}">
        <p14:creationId xmlns:p14="http://schemas.microsoft.com/office/powerpoint/2010/main" val="3381336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4246737" y="2151726"/>
            <a:ext cx="3817071"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05</a:t>
            </a:r>
          </a:p>
          <a:p>
            <a:pPr algn="ctr"/>
            <a:r>
              <a:rPr lang="en-US" sz="8000" dirty="0">
                <a:solidFill>
                  <a:schemeClr val="bg1"/>
                </a:solidFill>
                <a:latin typeface="FC Lamoon" panose="02000000000000000000" pitchFamily="2" charset="0"/>
                <a:cs typeface="FC Lamoon" panose="02000000000000000000" pitchFamily="2" charset="0"/>
              </a:rPr>
              <a:t>Conclusion</a:t>
            </a:r>
          </a:p>
        </p:txBody>
      </p:sp>
      <p:sp>
        <p:nvSpPr>
          <p:cNvPr id="5" name="TextBox 4">
            <a:extLst>
              <a:ext uri="{FF2B5EF4-FFF2-40B4-BE49-F238E27FC236}">
                <a16:creationId xmlns:a16="http://schemas.microsoft.com/office/drawing/2014/main" id="{32A9655F-5C89-3427-5DE1-F8B25AE66795}"/>
              </a:ext>
            </a:extLst>
          </p:cNvPr>
          <p:cNvSpPr txBox="1"/>
          <p:nvPr/>
        </p:nvSpPr>
        <p:spPr>
          <a:xfrm>
            <a:off x="11726333"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36</a:t>
            </a:r>
          </a:p>
        </p:txBody>
      </p:sp>
    </p:spTree>
    <p:extLst>
      <p:ext uri="{BB962C8B-B14F-4D97-AF65-F5344CB8AC3E}">
        <p14:creationId xmlns:p14="http://schemas.microsoft.com/office/powerpoint/2010/main" val="3996959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6FB1B-75A0-F080-A67F-B9A8BC1465F6}"/>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4C6D59-0901-173F-075A-D41A1DB8BEFC}"/>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02AABF8-678B-F7B7-4C53-0BB1D5E287B8}"/>
              </a:ext>
            </a:extLst>
          </p:cNvPr>
          <p:cNvSpPr txBox="1"/>
          <p:nvPr/>
        </p:nvSpPr>
        <p:spPr>
          <a:xfrm>
            <a:off x="4266297" y="352073"/>
            <a:ext cx="3373039" cy="923330"/>
          </a:xfrm>
          <a:prstGeom prst="rect">
            <a:avLst/>
          </a:prstGeom>
          <a:noFill/>
          <a:ln>
            <a:noFill/>
          </a:ln>
        </p:spPr>
        <p:txBody>
          <a:bodyPr wrap="none" rtlCol="0">
            <a:spAutoFit/>
          </a:bodyPr>
          <a:lstStyle/>
          <a:p>
            <a:r>
              <a:rPr lang="en-US" sz="5400" u="sng" dirty="0">
                <a:solidFill>
                  <a:schemeClr val="bg1"/>
                </a:solidFill>
                <a:latin typeface="FC Lamoon" panose="02000000000000000000" pitchFamily="2" charset="0"/>
                <a:cs typeface="FC Lamoon" panose="02000000000000000000" pitchFamily="2" charset="0"/>
              </a:rPr>
              <a:t>Block Diagram</a:t>
            </a:r>
          </a:p>
        </p:txBody>
      </p:sp>
      <p:sp>
        <p:nvSpPr>
          <p:cNvPr id="3" name="Oval 2">
            <a:extLst>
              <a:ext uri="{FF2B5EF4-FFF2-40B4-BE49-F238E27FC236}">
                <a16:creationId xmlns:a16="http://schemas.microsoft.com/office/drawing/2014/main" id="{5D960E8B-E1ED-7EA2-A4C5-B00B4E93B6D0}"/>
              </a:ext>
            </a:extLst>
          </p:cNvPr>
          <p:cNvSpPr/>
          <p:nvPr/>
        </p:nvSpPr>
        <p:spPr>
          <a:xfrm>
            <a:off x="2823411" y="1443795"/>
            <a:ext cx="762000" cy="762000"/>
          </a:xfrm>
          <a:prstGeom prst="ellipse">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0237DD2-DD7A-5C02-62C1-682D4A2CB449}"/>
              </a:ext>
            </a:extLst>
          </p:cNvPr>
          <p:cNvCxnSpPr>
            <a:endCxn id="3" idx="2"/>
          </p:cNvCxnSpPr>
          <p:nvPr/>
        </p:nvCxnSpPr>
        <p:spPr>
          <a:xfrm flipV="1">
            <a:off x="1524000" y="1824795"/>
            <a:ext cx="1299411" cy="401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4B466C7-83C7-A623-A075-C72C92B27C4C}"/>
              </a:ext>
            </a:extLst>
          </p:cNvPr>
          <p:cNvSpPr txBox="1"/>
          <p:nvPr/>
        </p:nvSpPr>
        <p:spPr>
          <a:xfrm>
            <a:off x="1510704" y="1281668"/>
            <a:ext cx="1326004" cy="523220"/>
          </a:xfrm>
          <a:prstGeom prst="rect">
            <a:avLst/>
          </a:prstGeom>
          <a:noFill/>
          <a:ln>
            <a:noFill/>
          </a:ln>
        </p:spPr>
        <p:txBody>
          <a:bodyPr wrap="none" rtlCol="0">
            <a:spAutoFit/>
          </a:bodyPr>
          <a:lstStyle/>
          <a:p>
            <a:r>
              <a:rPr lang="en-US" sz="2800" dirty="0">
                <a:solidFill>
                  <a:schemeClr val="bg1"/>
                </a:solidFill>
                <a:latin typeface="FC Lamoon" panose="02000000000000000000" pitchFamily="2" charset="0"/>
                <a:cs typeface="FC Lamoon" panose="02000000000000000000" pitchFamily="2" charset="0"/>
              </a:rPr>
              <a:t>Reference</a:t>
            </a:r>
            <a:endParaRPr lang="en-US" dirty="0">
              <a:solidFill>
                <a:schemeClr val="bg1"/>
              </a:solidFill>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C8DCC1AF-9141-F052-4B3A-BF712C9A398A}"/>
              </a:ext>
            </a:extLst>
          </p:cNvPr>
          <p:cNvSpPr/>
          <p:nvPr/>
        </p:nvSpPr>
        <p:spPr>
          <a:xfrm>
            <a:off x="4122822" y="1439614"/>
            <a:ext cx="1647352" cy="76200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FC Lamoon" panose="02000000000000000000" pitchFamily="2" charset="0"/>
                <a:cs typeface="FC Lamoon" panose="02000000000000000000" pitchFamily="2" charset="0"/>
              </a:rPr>
              <a:t>PID</a:t>
            </a:r>
          </a:p>
        </p:txBody>
      </p:sp>
      <p:sp>
        <p:nvSpPr>
          <p:cNvPr id="15" name="Rectangle 14">
            <a:extLst>
              <a:ext uri="{FF2B5EF4-FFF2-40B4-BE49-F238E27FC236}">
                <a16:creationId xmlns:a16="http://schemas.microsoft.com/office/drawing/2014/main" id="{4937F902-0E3C-A338-0647-88A3BF2A810A}"/>
              </a:ext>
            </a:extLst>
          </p:cNvPr>
          <p:cNvSpPr/>
          <p:nvPr/>
        </p:nvSpPr>
        <p:spPr>
          <a:xfrm>
            <a:off x="6307585" y="1446184"/>
            <a:ext cx="1647352" cy="76200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FC Lamoon" panose="02000000000000000000" pitchFamily="2" charset="0"/>
                <a:cs typeface="FC Lamoon" panose="02000000000000000000" pitchFamily="2" charset="0"/>
              </a:rPr>
              <a:t>Translation</a:t>
            </a:r>
          </a:p>
          <a:p>
            <a:pPr algn="ctr"/>
            <a:r>
              <a:rPr lang="en-US" sz="2400" dirty="0">
                <a:latin typeface="FC Lamoon" panose="02000000000000000000" pitchFamily="2" charset="0"/>
                <a:cs typeface="FC Lamoon" panose="02000000000000000000" pitchFamily="2" charset="0"/>
              </a:rPr>
              <a:t> stage</a:t>
            </a:r>
          </a:p>
        </p:txBody>
      </p:sp>
      <p:sp>
        <p:nvSpPr>
          <p:cNvPr id="16" name="Rectangle 15">
            <a:extLst>
              <a:ext uri="{FF2B5EF4-FFF2-40B4-BE49-F238E27FC236}">
                <a16:creationId xmlns:a16="http://schemas.microsoft.com/office/drawing/2014/main" id="{BF3630CC-7AEE-E651-DCD4-F9E5CF8EA611}"/>
              </a:ext>
            </a:extLst>
          </p:cNvPr>
          <p:cNvSpPr/>
          <p:nvPr/>
        </p:nvSpPr>
        <p:spPr>
          <a:xfrm>
            <a:off x="4122822" y="2757570"/>
            <a:ext cx="1647352" cy="76200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FC Lamoon" panose="02000000000000000000" pitchFamily="2" charset="0"/>
                <a:cs typeface="FC Lamoon" panose="02000000000000000000" pitchFamily="2" charset="0"/>
              </a:rPr>
              <a:t>Image</a:t>
            </a:r>
          </a:p>
          <a:p>
            <a:pPr algn="ctr"/>
            <a:r>
              <a:rPr lang="en-US" sz="2400" dirty="0">
                <a:latin typeface="FC Lamoon" panose="02000000000000000000" pitchFamily="2" charset="0"/>
                <a:cs typeface="FC Lamoon" panose="02000000000000000000" pitchFamily="2" charset="0"/>
              </a:rPr>
              <a:t>Processing</a:t>
            </a:r>
          </a:p>
        </p:txBody>
      </p:sp>
      <p:sp>
        <p:nvSpPr>
          <p:cNvPr id="17" name="Rectangle 16">
            <a:extLst>
              <a:ext uri="{FF2B5EF4-FFF2-40B4-BE49-F238E27FC236}">
                <a16:creationId xmlns:a16="http://schemas.microsoft.com/office/drawing/2014/main" id="{552D839B-C1B3-205D-C3F5-5BF833B04D2A}"/>
              </a:ext>
            </a:extLst>
          </p:cNvPr>
          <p:cNvSpPr/>
          <p:nvPr/>
        </p:nvSpPr>
        <p:spPr>
          <a:xfrm>
            <a:off x="6307585" y="2757570"/>
            <a:ext cx="1647352" cy="76200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FC Lamoon" panose="02000000000000000000" pitchFamily="2" charset="0"/>
                <a:cs typeface="FC Lamoon" panose="02000000000000000000" pitchFamily="2" charset="0"/>
              </a:rPr>
              <a:t>Camera</a:t>
            </a:r>
          </a:p>
        </p:txBody>
      </p:sp>
      <p:cxnSp>
        <p:nvCxnSpPr>
          <p:cNvPr id="19" name="Straight Arrow Connector 18">
            <a:extLst>
              <a:ext uri="{FF2B5EF4-FFF2-40B4-BE49-F238E27FC236}">
                <a16:creationId xmlns:a16="http://schemas.microsoft.com/office/drawing/2014/main" id="{F54111EE-4243-C68D-2AE6-64C1141482B0}"/>
              </a:ext>
            </a:extLst>
          </p:cNvPr>
          <p:cNvCxnSpPr>
            <a:stCxn id="3" idx="6"/>
            <a:endCxn id="14" idx="1"/>
          </p:cNvCxnSpPr>
          <p:nvPr/>
        </p:nvCxnSpPr>
        <p:spPr>
          <a:xfrm flipV="1">
            <a:off x="3585411" y="1820614"/>
            <a:ext cx="537411" cy="4181"/>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863F8C1-F0A1-4288-A47D-0C99D13477DD}"/>
              </a:ext>
            </a:extLst>
          </p:cNvPr>
          <p:cNvCxnSpPr>
            <a:stCxn id="14" idx="3"/>
            <a:endCxn id="15" idx="1"/>
          </p:cNvCxnSpPr>
          <p:nvPr/>
        </p:nvCxnSpPr>
        <p:spPr>
          <a:xfrm>
            <a:off x="5770174" y="1820614"/>
            <a:ext cx="537411" cy="657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9EC173D-9F71-2B5B-A59C-FB67C61FEB7D}"/>
              </a:ext>
            </a:extLst>
          </p:cNvPr>
          <p:cNvCxnSpPr>
            <a:cxnSpLocks/>
            <a:stCxn id="15" idx="3"/>
          </p:cNvCxnSpPr>
          <p:nvPr/>
        </p:nvCxnSpPr>
        <p:spPr>
          <a:xfrm>
            <a:off x="7954937" y="1827184"/>
            <a:ext cx="1140937"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C452196-2CF5-C1EC-A8A2-D3FA1461BCCA}"/>
              </a:ext>
            </a:extLst>
          </p:cNvPr>
          <p:cNvCxnSpPr>
            <a:endCxn id="16" idx="3"/>
          </p:cNvCxnSpPr>
          <p:nvPr/>
        </p:nvCxnSpPr>
        <p:spPr>
          <a:xfrm flipH="1">
            <a:off x="5770174" y="3138570"/>
            <a:ext cx="53741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7A9DE1BE-B6E2-EA28-26A4-D84DFA24DA36}"/>
              </a:ext>
            </a:extLst>
          </p:cNvPr>
          <p:cNvCxnSpPr>
            <a:stCxn id="16" idx="1"/>
          </p:cNvCxnSpPr>
          <p:nvPr/>
        </p:nvCxnSpPr>
        <p:spPr>
          <a:xfrm rot="10800000">
            <a:off x="3769896" y="1828806"/>
            <a:ext cx="352927" cy="1309765"/>
          </a:xfrm>
          <a:prstGeom prst="bentConnector2">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B7ECF0F5-588D-22DD-CD87-7FCC87F631F0}"/>
              </a:ext>
            </a:extLst>
          </p:cNvPr>
          <p:cNvCxnSpPr>
            <a:cxnSpLocks/>
            <a:endCxn id="17" idx="3"/>
          </p:cNvCxnSpPr>
          <p:nvPr/>
        </p:nvCxnSpPr>
        <p:spPr>
          <a:xfrm rot="5400000">
            <a:off x="7557425" y="2249393"/>
            <a:ext cx="1286690" cy="491665"/>
          </a:xfrm>
          <a:prstGeom prst="bentConnector2">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B495EE8-2851-9FBB-4F5B-5CA4EA14C4AA}"/>
              </a:ext>
            </a:extLst>
          </p:cNvPr>
          <p:cNvSpPr txBox="1"/>
          <p:nvPr/>
        </p:nvSpPr>
        <p:spPr>
          <a:xfrm>
            <a:off x="2110083" y="1582638"/>
            <a:ext cx="6096000" cy="480131"/>
          </a:xfrm>
          <a:prstGeom prst="rect">
            <a:avLst/>
          </a:prstGeom>
          <a:noFill/>
        </p:spPr>
        <p:txBody>
          <a:bodyPr wrap="square">
            <a:spAutoFit/>
          </a:bodyPr>
          <a:lstStyle/>
          <a:p>
            <a:r>
              <a:rPr lang="el-GR" dirty="0">
                <a:solidFill>
                  <a:schemeClr val="bg1"/>
                </a:solidFill>
                <a:latin typeface="FC Lamoon" panose="02000000000000000000" pitchFamily="2" charset="0"/>
                <a:cs typeface="FC Lamoon" panose="02000000000000000000" pitchFamily="2" charset="0"/>
              </a:rPr>
              <a:t>	Σ</a:t>
            </a:r>
            <a:endParaRPr lang="en-US" dirty="0">
              <a:solidFill>
                <a:schemeClr val="bg1"/>
              </a:solidFill>
              <a:latin typeface="FC Lamoon" panose="02000000000000000000" pitchFamily="2" charset="0"/>
              <a:cs typeface="FC Lamoon" panose="02000000000000000000" pitchFamily="2" charset="0"/>
            </a:endParaRPr>
          </a:p>
        </p:txBody>
      </p:sp>
      <p:sp>
        <p:nvSpPr>
          <p:cNvPr id="40" name="TextBox 39">
            <a:extLst>
              <a:ext uri="{FF2B5EF4-FFF2-40B4-BE49-F238E27FC236}">
                <a16:creationId xmlns:a16="http://schemas.microsoft.com/office/drawing/2014/main" id="{4DCCB1F7-E2DE-C2E9-E79D-EEE3C29E3670}"/>
              </a:ext>
            </a:extLst>
          </p:cNvPr>
          <p:cNvSpPr txBox="1"/>
          <p:nvPr/>
        </p:nvSpPr>
        <p:spPr>
          <a:xfrm>
            <a:off x="1809189" y="3987837"/>
            <a:ext cx="5321887"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Control translation stage with PID control</a:t>
            </a:r>
          </a:p>
        </p:txBody>
      </p:sp>
      <p:sp>
        <p:nvSpPr>
          <p:cNvPr id="41" name="TextBox 40">
            <a:extLst>
              <a:ext uri="{FF2B5EF4-FFF2-40B4-BE49-F238E27FC236}">
                <a16:creationId xmlns:a16="http://schemas.microsoft.com/office/drawing/2014/main" id="{35EF9C10-09D2-C0F0-9D05-B837A24E70FC}"/>
              </a:ext>
            </a:extLst>
          </p:cNvPr>
          <p:cNvSpPr txBox="1"/>
          <p:nvPr/>
        </p:nvSpPr>
        <p:spPr>
          <a:xfrm>
            <a:off x="1809189" y="4410975"/>
            <a:ext cx="529124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Find method for get error to calculate PID</a:t>
            </a:r>
          </a:p>
        </p:txBody>
      </p:sp>
      <p:sp>
        <p:nvSpPr>
          <p:cNvPr id="42" name="TextBox 41">
            <a:extLst>
              <a:ext uri="{FF2B5EF4-FFF2-40B4-BE49-F238E27FC236}">
                <a16:creationId xmlns:a16="http://schemas.microsoft.com/office/drawing/2014/main" id="{61C915D2-3F02-4781-EA88-7B93D9A63370}"/>
              </a:ext>
            </a:extLst>
          </p:cNvPr>
          <p:cNvSpPr txBox="1"/>
          <p:nvPr/>
        </p:nvSpPr>
        <p:spPr>
          <a:xfrm>
            <a:off x="1809189" y="5392892"/>
            <a:ext cx="7522331" cy="707886"/>
          </a:xfrm>
          <a:prstGeom prst="rect">
            <a:avLst/>
          </a:prstGeom>
          <a:noFill/>
        </p:spPr>
        <p:txBody>
          <a:bodyPr wrap="square" rtlCol="0">
            <a:spAutoFit/>
          </a:bodyPr>
          <a:lstStyle/>
          <a:p>
            <a:r>
              <a:rPr lang="en-US" sz="2000" dirty="0">
                <a:solidFill>
                  <a:schemeClr val="bg1"/>
                </a:solidFill>
                <a:latin typeface="FC Lamoon" panose="02000000000000000000" pitchFamily="2" charset="0"/>
                <a:cs typeface="FC Lamoon" panose="02000000000000000000" pitchFamily="2" charset="0"/>
              </a:rPr>
              <a:t>Some graph doesn’t see difference between PID parameters enough because some of algorithm. Develop algorithm in the future</a:t>
            </a:r>
          </a:p>
        </p:txBody>
      </p:sp>
      <p:sp>
        <p:nvSpPr>
          <p:cNvPr id="43" name="TextBox 42">
            <a:extLst>
              <a:ext uri="{FF2B5EF4-FFF2-40B4-BE49-F238E27FC236}">
                <a16:creationId xmlns:a16="http://schemas.microsoft.com/office/drawing/2014/main" id="{53620DA2-A0EF-71A2-A041-EA2BE7249CC7}"/>
              </a:ext>
            </a:extLst>
          </p:cNvPr>
          <p:cNvSpPr txBox="1"/>
          <p:nvPr/>
        </p:nvSpPr>
        <p:spPr>
          <a:xfrm>
            <a:off x="1605520" y="4889204"/>
            <a:ext cx="5810414" cy="523220"/>
          </a:xfrm>
          <a:prstGeom prst="rect">
            <a:avLst/>
          </a:prstGeom>
          <a:noFill/>
        </p:spPr>
        <p:txBody>
          <a:bodyPr wrap="square" rtlCol="0">
            <a:spAutoFit/>
          </a:bodyPr>
          <a:lstStyle/>
          <a:p>
            <a:r>
              <a:rPr lang="en-US" sz="2800" u="sng" dirty="0">
                <a:solidFill>
                  <a:schemeClr val="bg1"/>
                </a:solidFill>
                <a:latin typeface="FC Lamoon" panose="02000000000000000000" pitchFamily="2" charset="0"/>
                <a:cs typeface="FC Lamoon" panose="02000000000000000000" pitchFamily="2" charset="0"/>
              </a:rPr>
              <a:t>Idea for develop in the future</a:t>
            </a:r>
          </a:p>
        </p:txBody>
      </p:sp>
      <p:sp>
        <p:nvSpPr>
          <p:cNvPr id="44" name="TextBox 43">
            <a:extLst>
              <a:ext uri="{FF2B5EF4-FFF2-40B4-BE49-F238E27FC236}">
                <a16:creationId xmlns:a16="http://schemas.microsoft.com/office/drawing/2014/main" id="{3AC27D77-A53C-7310-04E2-00EBAE569902}"/>
              </a:ext>
            </a:extLst>
          </p:cNvPr>
          <p:cNvSpPr txBox="1"/>
          <p:nvPr/>
        </p:nvSpPr>
        <p:spPr>
          <a:xfrm>
            <a:off x="1524000" y="3365750"/>
            <a:ext cx="6853015" cy="646331"/>
          </a:xfrm>
          <a:prstGeom prst="rect">
            <a:avLst/>
          </a:prstGeom>
          <a:noFill/>
        </p:spPr>
        <p:txBody>
          <a:bodyPr wrap="square">
            <a:spAutoFit/>
          </a:bodyPr>
          <a:lstStyle/>
          <a:p>
            <a:r>
              <a:rPr lang="en-US" sz="3600" u="sng" dirty="0">
                <a:solidFill>
                  <a:schemeClr val="bg1"/>
                </a:solidFill>
                <a:latin typeface="FC Lamoon" panose="02000000000000000000" pitchFamily="2" charset="0"/>
                <a:cs typeface="FC Lamoon" panose="02000000000000000000" pitchFamily="2" charset="0"/>
              </a:rPr>
              <a:t>Achievement</a:t>
            </a:r>
          </a:p>
        </p:txBody>
      </p:sp>
      <p:sp>
        <p:nvSpPr>
          <p:cNvPr id="45" name="TextBox 44">
            <a:extLst>
              <a:ext uri="{FF2B5EF4-FFF2-40B4-BE49-F238E27FC236}">
                <a16:creationId xmlns:a16="http://schemas.microsoft.com/office/drawing/2014/main" id="{706D78FC-2675-F611-3C97-780AC9211514}"/>
              </a:ext>
            </a:extLst>
          </p:cNvPr>
          <p:cNvSpPr txBox="1"/>
          <p:nvPr/>
        </p:nvSpPr>
        <p:spPr>
          <a:xfrm>
            <a:off x="11726333"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37</a:t>
            </a:r>
          </a:p>
        </p:txBody>
      </p:sp>
    </p:spTree>
    <p:extLst>
      <p:ext uri="{BB962C8B-B14F-4D97-AF65-F5344CB8AC3E}">
        <p14:creationId xmlns:p14="http://schemas.microsoft.com/office/powerpoint/2010/main" val="332629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609600"/>
            <a:ext cx="12192000" cy="5638800"/>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80532" y="609600"/>
            <a:ext cx="10853611" cy="56388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51E72F-F210-5320-4F2F-7210638E1C92}"/>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a:t>
            </a:r>
          </a:p>
        </p:txBody>
      </p:sp>
      <p:sp>
        <p:nvSpPr>
          <p:cNvPr id="8" name="TextBox 7">
            <a:extLst>
              <a:ext uri="{FF2B5EF4-FFF2-40B4-BE49-F238E27FC236}">
                <a16:creationId xmlns:a16="http://schemas.microsoft.com/office/drawing/2014/main" id="{87FADFA1-1597-423E-70D9-408C6C97465F}"/>
              </a:ext>
            </a:extLst>
          </p:cNvPr>
          <p:cNvSpPr txBox="1"/>
          <p:nvPr/>
        </p:nvSpPr>
        <p:spPr>
          <a:xfrm>
            <a:off x="1161236" y="1383858"/>
            <a:ext cx="4658330" cy="1015663"/>
          </a:xfrm>
          <a:prstGeom prst="rect">
            <a:avLst/>
          </a:prstGeom>
          <a:noFill/>
        </p:spPr>
        <p:txBody>
          <a:bodyPr wrap="square" rtlCol="0">
            <a:spAutoFit/>
          </a:bodyPr>
          <a:lstStyle/>
          <a:p>
            <a:r>
              <a:rPr lang="en-US" sz="2000" dirty="0">
                <a:solidFill>
                  <a:schemeClr val="bg1">
                    <a:lumMod val="95000"/>
                  </a:schemeClr>
                </a:solidFill>
                <a:latin typeface="FC Lamoon" panose="02000000000000000000" pitchFamily="2" charset="0"/>
                <a:cs typeface="FC Lamoon" panose="02000000000000000000" pitchFamily="2" charset="0"/>
              </a:rPr>
              <a:t>Translation stage control project is a mini project that part of </a:t>
            </a:r>
            <a:r>
              <a:rPr lang="en-US" sz="2000" b="1" dirty="0">
                <a:solidFill>
                  <a:srgbClr val="FFFF00"/>
                </a:solidFill>
                <a:latin typeface="FC Lamoon" panose="02000000000000000000" pitchFamily="2" charset="0"/>
                <a:cs typeface="FC Lamoon" panose="02000000000000000000" pitchFamily="2" charset="0"/>
              </a:rPr>
              <a:t>Evanescent Wave Coronagraph</a:t>
            </a:r>
            <a:r>
              <a:rPr lang="en-US" sz="2000" dirty="0">
                <a:solidFill>
                  <a:srgbClr val="FFFF00"/>
                </a:solidFill>
                <a:latin typeface="FC Lamoon" panose="02000000000000000000" pitchFamily="2" charset="0"/>
                <a:cs typeface="FC Lamoon" panose="02000000000000000000" pitchFamily="2" charset="0"/>
              </a:rPr>
              <a:t> </a:t>
            </a:r>
            <a:r>
              <a:rPr lang="en-US" sz="2000" b="1" dirty="0">
                <a:solidFill>
                  <a:srgbClr val="FFFF00"/>
                </a:solidFill>
                <a:latin typeface="FC Lamoon" panose="02000000000000000000" pitchFamily="2" charset="0"/>
                <a:cs typeface="FC Lamoon" panose="02000000000000000000" pitchFamily="2" charset="0"/>
              </a:rPr>
              <a:t>(</a:t>
            </a:r>
            <a:r>
              <a:rPr lang="en-US" sz="2000" b="1" dirty="0" err="1">
                <a:solidFill>
                  <a:srgbClr val="FFFF00"/>
                </a:solidFill>
                <a:latin typeface="FC Lamoon" panose="02000000000000000000" pitchFamily="2" charset="0"/>
                <a:cs typeface="FC Lamoon" panose="02000000000000000000" pitchFamily="2" charset="0"/>
              </a:rPr>
              <a:t>EvWaCo</a:t>
            </a:r>
            <a:r>
              <a:rPr lang="en-US" sz="2000" b="1" dirty="0">
                <a:solidFill>
                  <a:srgbClr val="FFFF00"/>
                </a:solidFill>
                <a:latin typeface="FC Lamoon" panose="02000000000000000000" pitchFamily="2" charset="0"/>
                <a:cs typeface="FC Lamoon" panose="02000000000000000000" pitchFamily="2" charset="0"/>
              </a:rPr>
              <a:t>) </a:t>
            </a:r>
            <a:r>
              <a:rPr lang="en-US" sz="2000" dirty="0">
                <a:solidFill>
                  <a:schemeClr val="bg1">
                    <a:lumMod val="95000"/>
                  </a:schemeClr>
                </a:solidFill>
                <a:latin typeface="FC Lamoon" panose="02000000000000000000" pitchFamily="2" charset="0"/>
                <a:cs typeface="FC Lamoon" panose="02000000000000000000" pitchFamily="2" charset="0"/>
              </a:rPr>
              <a:t>prototype project from NARIT.</a:t>
            </a:r>
          </a:p>
        </p:txBody>
      </p:sp>
      <p:sp>
        <p:nvSpPr>
          <p:cNvPr id="13" name="TextBox 12">
            <a:extLst>
              <a:ext uri="{FF2B5EF4-FFF2-40B4-BE49-F238E27FC236}">
                <a16:creationId xmlns:a16="http://schemas.microsoft.com/office/drawing/2014/main" id="{787C46F7-FEF9-0EBF-EC33-466FDDCD2B51}"/>
              </a:ext>
            </a:extLst>
          </p:cNvPr>
          <p:cNvSpPr txBox="1"/>
          <p:nvPr/>
        </p:nvSpPr>
        <p:spPr>
          <a:xfrm>
            <a:off x="1174906" y="2718653"/>
            <a:ext cx="5146102" cy="1015663"/>
          </a:xfrm>
          <a:prstGeom prst="rect">
            <a:avLst/>
          </a:prstGeom>
          <a:noFill/>
        </p:spPr>
        <p:txBody>
          <a:bodyPr wrap="square">
            <a:spAutoFit/>
          </a:bodyPr>
          <a:lstStyle/>
          <a:p>
            <a:r>
              <a:rPr lang="en-US" sz="2000" dirty="0">
                <a:solidFill>
                  <a:schemeClr val="bg1">
                    <a:lumMod val="95000"/>
                  </a:schemeClr>
                </a:solidFill>
                <a:latin typeface="FC Lamoon" panose="02000000000000000000" pitchFamily="2" charset="0"/>
                <a:cs typeface="FC Lamoon" panose="02000000000000000000" pitchFamily="2" charset="0"/>
              </a:rPr>
              <a:t>Evanescent Wave Coronagraph or </a:t>
            </a:r>
            <a:r>
              <a:rPr lang="en-US" sz="2000" dirty="0" err="1">
                <a:solidFill>
                  <a:schemeClr val="bg1">
                    <a:lumMod val="95000"/>
                  </a:schemeClr>
                </a:solidFill>
                <a:latin typeface="FC Lamoon" panose="02000000000000000000" pitchFamily="2" charset="0"/>
                <a:cs typeface="FC Lamoon" panose="02000000000000000000" pitchFamily="2" charset="0"/>
              </a:rPr>
              <a:t>EvWaCo</a:t>
            </a:r>
            <a:r>
              <a:rPr lang="en-US" sz="2000" dirty="0">
                <a:solidFill>
                  <a:schemeClr val="bg1">
                    <a:lumMod val="95000"/>
                  </a:schemeClr>
                </a:solidFill>
                <a:latin typeface="FC Lamoon" panose="02000000000000000000" pitchFamily="2" charset="0"/>
                <a:cs typeface="FC Lamoon" panose="02000000000000000000" pitchFamily="2" charset="0"/>
              </a:rPr>
              <a:t> is a type of </a:t>
            </a:r>
            <a:r>
              <a:rPr lang="en-US" sz="2000" dirty="0" err="1">
                <a:solidFill>
                  <a:schemeClr val="bg1">
                    <a:lumMod val="95000"/>
                  </a:schemeClr>
                </a:solidFill>
                <a:latin typeface="FC Lamoon" panose="02000000000000000000" pitchFamily="2" charset="0"/>
                <a:cs typeface="FC Lamoon" panose="02000000000000000000" pitchFamily="2" charset="0"/>
              </a:rPr>
              <a:t>Lyot</a:t>
            </a:r>
            <a:r>
              <a:rPr lang="en-US" sz="2000" dirty="0">
                <a:solidFill>
                  <a:schemeClr val="bg1">
                    <a:lumMod val="95000"/>
                  </a:schemeClr>
                </a:solidFill>
                <a:latin typeface="FC Lamoon" panose="02000000000000000000" pitchFamily="2" charset="0"/>
                <a:cs typeface="FC Lamoon" panose="02000000000000000000" pitchFamily="2" charset="0"/>
              </a:rPr>
              <a:t> coronograph that aim to develop optical instruments for collect the starlight and companion light.</a:t>
            </a:r>
          </a:p>
        </p:txBody>
      </p:sp>
      <p:sp>
        <p:nvSpPr>
          <p:cNvPr id="14" name="TextBox 13">
            <a:extLst>
              <a:ext uri="{FF2B5EF4-FFF2-40B4-BE49-F238E27FC236}">
                <a16:creationId xmlns:a16="http://schemas.microsoft.com/office/drawing/2014/main" id="{3B5DADEC-70C1-4661-A05C-682C142F4FEB}"/>
              </a:ext>
            </a:extLst>
          </p:cNvPr>
          <p:cNvSpPr txBox="1"/>
          <p:nvPr/>
        </p:nvSpPr>
        <p:spPr>
          <a:xfrm>
            <a:off x="1126554" y="4197380"/>
            <a:ext cx="5215466" cy="400110"/>
          </a:xfrm>
          <a:prstGeom prst="rect">
            <a:avLst/>
          </a:prstGeom>
          <a:noFill/>
        </p:spPr>
        <p:txBody>
          <a:bodyPr wrap="square" rtlCol="0">
            <a:spAutoFit/>
          </a:bodyPr>
          <a:lstStyle/>
          <a:p>
            <a:r>
              <a:rPr lang="en-US" sz="2000" b="1" dirty="0">
                <a:solidFill>
                  <a:schemeClr val="bg1">
                    <a:lumMod val="95000"/>
                  </a:schemeClr>
                </a:solidFill>
                <a:latin typeface="FC Lamoon" panose="02000000000000000000" pitchFamily="2" charset="0"/>
                <a:cs typeface="FC Lamoon" panose="02000000000000000000" pitchFamily="2" charset="0"/>
              </a:rPr>
              <a:t>The main idea of translation stage control project is</a:t>
            </a:r>
          </a:p>
        </p:txBody>
      </p:sp>
      <p:pic>
        <p:nvPicPr>
          <p:cNvPr id="7" name="Picture 6" descr="A screenshot of a computer&#10;&#10;Description automatically generated">
            <a:extLst>
              <a:ext uri="{FF2B5EF4-FFF2-40B4-BE49-F238E27FC236}">
                <a16:creationId xmlns:a16="http://schemas.microsoft.com/office/drawing/2014/main" id="{039B7799-2EAD-91FA-8319-F79D27594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042" y="928839"/>
            <a:ext cx="4927782" cy="5000321"/>
          </a:xfrm>
          <a:prstGeom prst="rect">
            <a:avLst/>
          </a:prstGeom>
        </p:spPr>
      </p:pic>
      <p:sp>
        <p:nvSpPr>
          <p:cNvPr id="5" name="Rectangle 4">
            <a:extLst>
              <a:ext uri="{FF2B5EF4-FFF2-40B4-BE49-F238E27FC236}">
                <a16:creationId xmlns:a16="http://schemas.microsoft.com/office/drawing/2014/main" id="{E5A363F1-022E-E5CE-FCE7-50F6B81C5D82}"/>
              </a:ext>
            </a:extLst>
          </p:cNvPr>
          <p:cNvSpPr/>
          <p:nvPr/>
        </p:nvSpPr>
        <p:spPr>
          <a:xfrm>
            <a:off x="6688667" y="2751667"/>
            <a:ext cx="729485" cy="16848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E319E0-27F1-1378-6D6D-EC21F7EB234F}"/>
              </a:ext>
            </a:extLst>
          </p:cNvPr>
          <p:cNvSpPr/>
          <p:nvPr/>
        </p:nvSpPr>
        <p:spPr>
          <a:xfrm rot="997618">
            <a:off x="8361450" y="2454888"/>
            <a:ext cx="612490" cy="15431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EFBC93-9EAA-CC62-3D8E-E2579761E69B}"/>
              </a:ext>
            </a:extLst>
          </p:cNvPr>
          <p:cNvSpPr txBox="1"/>
          <p:nvPr/>
        </p:nvSpPr>
        <p:spPr>
          <a:xfrm>
            <a:off x="1161236" y="609600"/>
            <a:ext cx="1972015" cy="584775"/>
          </a:xfrm>
          <a:prstGeom prst="rect">
            <a:avLst/>
          </a:prstGeom>
          <a:noFill/>
        </p:spPr>
        <p:txBody>
          <a:bodyPr wrap="none" rtlCol="0">
            <a:spAutoFit/>
          </a:bodyPr>
          <a:lstStyle/>
          <a:p>
            <a:r>
              <a:rPr lang="en-US" sz="3200" b="1" u="sng" dirty="0">
                <a:solidFill>
                  <a:schemeClr val="bg1"/>
                </a:solidFill>
                <a:latin typeface="FC Lamoon" panose="02000000000000000000" pitchFamily="2" charset="0"/>
                <a:cs typeface="FC Lamoon" panose="02000000000000000000" pitchFamily="2" charset="0"/>
              </a:rPr>
              <a:t>Introduction</a:t>
            </a:r>
          </a:p>
        </p:txBody>
      </p:sp>
      <p:sp>
        <p:nvSpPr>
          <p:cNvPr id="11" name="TextBox 10">
            <a:extLst>
              <a:ext uri="{FF2B5EF4-FFF2-40B4-BE49-F238E27FC236}">
                <a16:creationId xmlns:a16="http://schemas.microsoft.com/office/drawing/2014/main" id="{5DFFE8E4-4EB6-F253-9FDF-84D4E32FB540}"/>
              </a:ext>
            </a:extLst>
          </p:cNvPr>
          <p:cNvSpPr txBox="1"/>
          <p:nvPr/>
        </p:nvSpPr>
        <p:spPr>
          <a:xfrm>
            <a:off x="1161236" y="4612702"/>
            <a:ext cx="4927782" cy="92333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lumMod val="95000"/>
                  </a:schemeClr>
                </a:solidFill>
                <a:latin typeface="FC Lamoon" panose="02000000000000000000" pitchFamily="2" charset="0"/>
                <a:cs typeface="FC Lamoon" panose="02000000000000000000" pitchFamily="2" charset="0"/>
              </a:rPr>
              <a:t>control translation stage</a:t>
            </a:r>
            <a:r>
              <a:rPr lang="th-TH" sz="1800" dirty="0">
                <a:solidFill>
                  <a:schemeClr val="bg1">
                    <a:lumMod val="95000"/>
                  </a:schemeClr>
                </a:solidFill>
                <a:latin typeface="FC Lamoon" panose="02000000000000000000" pitchFamily="2" charset="0"/>
                <a:cs typeface="FC Lamoon" panose="02000000000000000000" pitchFamily="2" charset="0"/>
              </a:rPr>
              <a:t> </a:t>
            </a:r>
            <a:r>
              <a:rPr lang="en-US" sz="1800" dirty="0">
                <a:solidFill>
                  <a:schemeClr val="bg1">
                    <a:lumMod val="95000"/>
                  </a:schemeClr>
                </a:solidFill>
                <a:latin typeface="FC Lamoon" panose="02000000000000000000" pitchFamily="2" charset="0"/>
                <a:cs typeface="FC Lamoon" panose="02000000000000000000" pitchFamily="2" charset="0"/>
              </a:rPr>
              <a:t>moving along horizontal axis for moving light source</a:t>
            </a:r>
          </a:p>
          <a:p>
            <a:endParaRPr lang="en-US" sz="1800" dirty="0">
              <a:solidFill>
                <a:schemeClr val="bg1">
                  <a:lumMod val="95000"/>
                </a:schemeClr>
              </a:solidFill>
              <a:latin typeface="FC Lamoon" panose="02000000000000000000" pitchFamily="2" charset="0"/>
              <a:cs typeface="FC Lamoon" panose="02000000000000000000" pitchFamily="2" charset="0"/>
            </a:endParaRPr>
          </a:p>
        </p:txBody>
      </p:sp>
      <p:sp>
        <p:nvSpPr>
          <p:cNvPr id="12" name="TextBox 11">
            <a:extLst>
              <a:ext uri="{FF2B5EF4-FFF2-40B4-BE49-F238E27FC236}">
                <a16:creationId xmlns:a16="http://schemas.microsoft.com/office/drawing/2014/main" id="{DE8B147C-4A0A-5C9D-83F8-EA6E654CCDB3}"/>
              </a:ext>
            </a:extLst>
          </p:cNvPr>
          <p:cNvSpPr txBox="1"/>
          <p:nvPr/>
        </p:nvSpPr>
        <p:spPr>
          <a:xfrm>
            <a:off x="1174906" y="5204699"/>
            <a:ext cx="6145306" cy="369332"/>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lumMod val="95000"/>
                  </a:schemeClr>
                </a:solidFill>
                <a:latin typeface="FC Lamoon" panose="02000000000000000000" pitchFamily="2" charset="0"/>
                <a:cs typeface="FC Lamoon" panose="02000000000000000000" pitchFamily="2" charset="0"/>
              </a:rPr>
              <a:t>to make the light source closest align </a:t>
            </a:r>
            <a:endParaRPr lang="en-US" dirty="0"/>
          </a:p>
        </p:txBody>
      </p:sp>
    </p:spTree>
    <p:extLst>
      <p:ext uri="{BB962C8B-B14F-4D97-AF65-F5344CB8AC3E}">
        <p14:creationId xmlns:p14="http://schemas.microsoft.com/office/powerpoint/2010/main" val="311591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38</a:t>
            </a:r>
          </a:p>
        </p:txBody>
      </p:sp>
      <p:sp>
        <p:nvSpPr>
          <p:cNvPr id="14" name="TextBox 13">
            <a:extLst>
              <a:ext uri="{FF2B5EF4-FFF2-40B4-BE49-F238E27FC236}">
                <a16:creationId xmlns:a16="http://schemas.microsoft.com/office/drawing/2014/main" id="{DAD6F322-EB22-8F91-ABF3-6EA3A4007BDF}"/>
              </a:ext>
            </a:extLst>
          </p:cNvPr>
          <p:cNvSpPr txBox="1"/>
          <p:nvPr/>
        </p:nvSpPr>
        <p:spPr>
          <a:xfrm>
            <a:off x="1017532" y="664402"/>
            <a:ext cx="3057247" cy="461665"/>
          </a:xfrm>
          <a:prstGeom prst="rect">
            <a:avLst/>
          </a:prstGeom>
          <a:noFill/>
        </p:spPr>
        <p:txBody>
          <a:bodyPr wrap="none" rtlCol="0">
            <a:spAutoFit/>
          </a:bodyPr>
          <a:lstStyle/>
          <a:p>
            <a:r>
              <a:rPr lang="en-US" sz="2400" b="1" dirty="0">
                <a:solidFill>
                  <a:schemeClr val="bg1"/>
                </a:solidFill>
                <a:latin typeface="FC Lamoon" panose="02000000000000000000" pitchFamily="2" charset="0"/>
                <a:cs typeface="FC Lamoon" panose="02000000000000000000" pitchFamily="2" charset="0"/>
              </a:rPr>
              <a:t>Default values of PID are : </a:t>
            </a:r>
          </a:p>
        </p:txBody>
      </p:sp>
      <p:sp>
        <p:nvSpPr>
          <p:cNvPr id="16" name="TextBox 15">
            <a:extLst>
              <a:ext uri="{FF2B5EF4-FFF2-40B4-BE49-F238E27FC236}">
                <a16:creationId xmlns:a16="http://schemas.microsoft.com/office/drawing/2014/main" id="{78842621-CE9C-7F91-55AB-5417766686C8}"/>
              </a:ext>
            </a:extLst>
          </p:cNvPr>
          <p:cNvSpPr txBox="1"/>
          <p:nvPr/>
        </p:nvSpPr>
        <p:spPr>
          <a:xfrm>
            <a:off x="3872906" y="732055"/>
            <a:ext cx="6116714" cy="1200329"/>
          </a:xfrm>
          <a:prstGeom prst="rect">
            <a:avLst/>
          </a:prstGeom>
          <a:noFill/>
        </p:spPr>
        <p:txBody>
          <a:bodyPr wrap="square">
            <a:spAutoFit/>
          </a:bodyPr>
          <a:lstStyle/>
          <a:p>
            <a:r>
              <a:rPr lang="en-US" sz="1800" dirty="0">
                <a:solidFill>
                  <a:schemeClr val="bg1"/>
                </a:solidFill>
                <a:latin typeface="FC Lamoon" panose="02000000000000000000" pitchFamily="2" charset="0"/>
                <a:cs typeface="FC Lamoon" panose="02000000000000000000" pitchFamily="2" charset="0"/>
              </a:rPr>
              <a:t>P : Proportional  :  10</a:t>
            </a:r>
          </a:p>
          <a:p>
            <a:r>
              <a:rPr lang="en-US" dirty="0">
                <a:solidFill>
                  <a:schemeClr val="bg1"/>
                </a:solidFill>
                <a:latin typeface="FC Lamoon" panose="02000000000000000000" pitchFamily="2" charset="0"/>
                <a:cs typeface="FC Lamoon" panose="02000000000000000000" pitchFamily="2" charset="0"/>
              </a:rPr>
              <a:t>I : Integral         :  0.1</a:t>
            </a:r>
          </a:p>
          <a:p>
            <a:r>
              <a:rPr lang="en-US" sz="1800" dirty="0">
                <a:solidFill>
                  <a:schemeClr val="bg1"/>
                </a:solidFill>
                <a:latin typeface="FC Lamoon" panose="02000000000000000000" pitchFamily="2" charset="0"/>
                <a:cs typeface="FC Lamoon" panose="02000000000000000000" pitchFamily="2" charset="0"/>
              </a:rPr>
              <a:t>D : Derivative     :  0.2</a:t>
            </a:r>
          </a:p>
          <a:p>
            <a:r>
              <a:rPr lang="en-US" dirty="0">
                <a:solidFill>
                  <a:schemeClr val="bg1"/>
                </a:solidFill>
                <a:latin typeface="FC Lamoon" panose="02000000000000000000" pitchFamily="2" charset="0"/>
                <a:cs typeface="FC Lamoon" panose="02000000000000000000" pitchFamily="2" charset="0"/>
              </a:rPr>
              <a:t>Initial position   :  60</a:t>
            </a:r>
            <a:endParaRPr lang="en-US" sz="1800" dirty="0">
              <a:solidFill>
                <a:schemeClr val="bg1"/>
              </a:solidFill>
              <a:latin typeface="FC Lamoon" panose="02000000000000000000" pitchFamily="2" charset="0"/>
              <a:cs typeface="FC Lamoon" panose="02000000000000000000" pitchFamily="2" charset="0"/>
            </a:endParaRPr>
          </a:p>
        </p:txBody>
      </p:sp>
      <p:sp>
        <p:nvSpPr>
          <p:cNvPr id="17" name="TextBox 16">
            <a:extLst>
              <a:ext uri="{FF2B5EF4-FFF2-40B4-BE49-F238E27FC236}">
                <a16:creationId xmlns:a16="http://schemas.microsoft.com/office/drawing/2014/main" id="{5857F980-0DAC-CD8F-2B68-803027B13233}"/>
              </a:ext>
            </a:extLst>
          </p:cNvPr>
          <p:cNvSpPr txBox="1"/>
          <p:nvPr/>
        </p:nvSpPr>
        <p:spPr>
          <a:xfrm>
            <a:off x="1017532" y="2039247"/>
            <a:ext cx="9945890" cy="400110"/>
          </a:xfrm>
          <a:prstGeom prst="rect">
            <a:avLst/>
          </a:prstGeom>
          <a:noFill/>
        </p:spPr>
        <p:txBody>
          <a:bodyPr wrap="square" rtlCol="0">
            <a:spAutoFit/>
          </a:bodyPr>
          <a:lstStyle/>
          <a:p>
            <a:r>
              <a:rPr lang="en-US" sz="2000" dirty="0">
                <a:solidFill>
                  <a:schemeClr val="bg1"/>
                </a:solidFill>
                <a:latin typeface="FC Lamoon" panose="02000000000000000000" pitchFamily="2" charset="0"/>
                <a:cs typeface="FC Lamoon" panose="02000000000000000000" pitchFamily="2" charset="0"/>
              </a:rPr>
              <a:t>Application can work with the same PID values for difference reference position from different reference image . </a:t>
            </a:r>
          </a:p>
        </p:txBody>
      </p:sp>
      <p:sp>
        <p:nvSpPr>
          <p:cNvPr id="18" name="TextBox 17">
            <a:extLst>
              <a:ext uri="{FF2B5EF4-FFF2-40B4-BE49-F238E27FC236}">
                <a16:creationId xmlns:a16="http://schemas.microsoft.com/office/drawing/2014/main" id="{B8EC3DF2-2E5C-1385-179F-4A1BC97BCDD1}"/>
              </a:ext>
            </a:extLst>
          </p:cNvPr>
          <p:cNvSpPr txBox="1"/>
          <p:nvPr/>
        </p:nvSpPr>
        <p:spPr>
          <a:xfrm>
            <a:off x="2210540" y="5730560"/>
            <a:ext cx="2829621" cy="461665"/>
          </a:xfrm>
          <a:prstGeom prst="rect">
            <a:avLst/>
          </a:prstGeom>
          <a:noFill/>
        </p:spPr>
        <p:txBody>
          <a:bodyPr wrap="none" rtlCol="0">
            <a:spAutoFit/>
          </a:bodyPr>
          <a:lstStyle/>
          <a:p>
            <a:r>
              <a:rPr lang="en-US" sz="2400" dirty="0">
                <a:solidFill>
                  <a:schemeClr val="bg1"/>
                </a:solidFill>
                <a:latin typeface="FC Lamoon" panose="02000000000000000000" pitchFamily="2" charset="0"/>
                <a:cs typeface="FC Lamoon" panose="02000000000000000000" pitchFamily="2" charset="0"/>
              </a:rPr>
              <a:t>Reference position = 53.37</a:t>
            </a:r>
          </a:p>
        </p:txBody>
      </p:sp>
      <p:sp>
        <p:nvSpPr>
          <p:cNvPr id="21" name="TextBox 20">
            <a:extLst>
              <a:ext uri="{FF2B5EF4-FFF2-40B4-BE49-F238E27FC236}">
                <a16:creationId xmlns:a16="http://schemas.microsoft.com/office/drawing/2014/main" id="{94ED91FC-A80E-2A42-8078-384550F38922}"/>
              </a:ext>
            </a:extLst>
          </p:cNvPr>
          <p:cNvSpPr txBox="1"/>
          <p:nvPr/>
        </p:nvSpPr>
        <p:spPr>
          <a:xfrm>
            <a:off x="7214350" y="5730560"/>
            <a:ext cx="2855269" cy="461665"/>
          </a:xfrm>
          <a:prstGeom prst="rect">
            <a:avLst/>
          </a:prstGeom>
          <a:noFill/>
        </p:spPr>
        <p:txBody>
          <a:bodyPr wrap="none" rtlCol="0">
            <a:spAutoFit/>
          </a:bodyPr>
          <a:lstStyle/>
          <a:p>
            <a:r>
              <a:rPr lang="en-US" sz="2400" dirty="0">
                <a:solidFill>
                  <a:schemeClr val="bg1"/>
                </a:solidFill>
                <a:latin typeface="FC Lamoon" panose="02000000000000000000" pitchFamily="2" charset="0"/>
                <a:cs typeface="FC Lamoon" panose="02000000000000000000" pitchFamily="2" charset="0"/>
              </a:rPr>
              <a:t>Reference position = 55.48</a:t>
            </a:r>
          </a:p>
        </p:txBody>
      </p:sp>
      <p:grpSp>
        <p:nvGrpSpPr>
          <p:cNvPr id="22" name="Group 21">
            <a:extLst>
              <a:ext uri="{FF2B5EF4-FFF2-40B4-BE49-F238E27FC236}">
                <a16:creationId xmlns:a16="http://schemas.microsoft.com/office/drawing/2014/main" id="{8F37F747-3B25-31F4-2B3F-D686A3205738}"/>
              </a:ext>
            </a:extLst>
          </p:cNvPr>
          <p:cNvGrpSpPr/>
          <p:nvPr/>
        </p:nvGrpSpPr>
        <p:grpSpPr>
          <a:xfrm>
            <a:off x="1017532" y="2730427"/>
            <a:ext cx="5031536" cy="2996759"/>
            <a:chOff x="1017532" y="2730427"/>
            <a:chExt cx="5031536" cy="2996759"/>
          </a:xfrm>
        </p:grpSpPr>
        <p:grpSp>
          <p:nvGrpSpPr>
            <p:cNvPr id="15" name="Group 14">
              <a:extLst>
                <a:ext uri="{FF2B5EF4-FFF2-40B4-BE49-F238E27FC236}">
                  <a16:creationId xmlns:a16="http://schemas.microsoft.com/office/drawing/2014/main" id="{392C651C-A8D8-CC78-01D7-70D728403C71}"/>
                </a:ext>
              </a:extLst>
            </p:cNvPr>
            <p:cNvGrpSpPr/>
            <p:nvPr/>
          </p:nvGrpSpPr>
          <p:grpSpPr>
            <a:xfrm>
              <a:off x="1017532" y="2730427"/>
              <a:ext cx="5031536" cy="2996759"/>
              <a:chOff x="1017532" y="2730427"/>
              <a:chExt cx="5031536" cy="2996759"/>
            </a:xfrm>
          </p:grpSpPr>
          <p:grpSp>
            <p:nvGrpSpPr>
              <p:cNvPr id="9" name="Group 8">
                <a:extLst>
                  <a:ext uri="{FF2B5EF4-FFF2-40B4-BE49-F238E27FC236}">
                    <a16:creationId xmlns:a16="http://schemas.microsoft.com/office/drawing/2014/main" id="{AFB3E14A-21CB-480B-9056-7937B178AD7C}"/>
                  </a:ext>
                </a:extLst>
              </p:cNvPr>
              <p:cNvGrpSpPr/>
              <p:nvPr/>
            </p:nvGrpSpPr>
            <p:grpSpPr>
              <a:xfrm>
                <a:off x="1074939" y="2730427"/>
                <a:ext cx="4974129" cy="2996759"/>
                <a:chOff x="1074939" y="2730427"/>
                <a:chExt cx="4974129" cy="2996759"/>
              </a:xfrm>
            </p:grpSpPr>
            <p:pic>
              <p:nvPicPr>
                <p:cNvPr id="20" name="Picture 19">
                  <a:extLst>
                    <a:ext uri="{FF2B5EF4-FFF2-40B4-BE49-F238E27FC236}">
                      <a16:creationId xmlns:a16="http://schemas.microsoft.com/office/drawing/2014/main" id="{BA032462-6127-160E-F74F-2660553833AA}"/>
                    </a:ext>
                  </a:extLst>
                </p:cNvPr>
                <p:cNvPicPr>
                  <a:picLocks noChangeAspect="1"/>
                </p:cNvPicPr>
                <p:nvPr/>
              </p:nvPicPr>
              <p:blipFill>
                <a:blip r:embed="rId3"/>
                <a:stretch>
                  <a:fillRect/>
                </a:stretch>
              </p:blipFill>
              <p:spPr>
                <a:xfrm>
                  <a:off x="1074939" y="2730427"/>
                  <a:ext cx="4974129" cy="2996759"/>
                </a:xfrm>
                <a:prstGeom prst="rect">
                  <a:avLst/>
                </a:prstGeom>
              </p:spPr>
            </p:pic>
            <p:sp>
              <p:nvSpPr>
                <p:cNvPr id="5" name="TextBox 4">
                  <a:extLst>
                    <a:ext uri="{FF2B5EF4-FFF2-40B4-BE49-F238E27FC236}">
                      <a16:creationId xmlns:a16="http://schemas.microsoft.com/office/drawing/2014/main" id="{1FC3B207-1AA2-2019-1781-D844FE48A8B5}"/>
                    </a:ext>
                  </a:extLst>
                </p:cNvPr>
                <p:cNvSpPr txBox="1"/>
                <p:nvPr/>
              </p:nvSpPr>
              <p:spPr>
                <a:xfrm>
                  <a:off x="1362096" y="2835087"/>
                  <a:ext cx="4539512" cy="307777"/>
                </a:xfrm>
                <a:prstGeom prst="rect">
                  <a:avLst/>
                </a:prstGeom>
                <a:solidFill>
                  <a:schemeClr val="bg1"/>
                </a:solidFill>
                <a:ln>
                  <a:noFill/>
                </a:ln>
              </p:spPr>
              <p:txBody>
                <a:bodyPr wrap="none" rtlCol="0">
                  <a:spAutoFit/>
                </a:bodyPr>
                <a:lstStyle/>
                <a:p>
                  <a:r>
                    <a:rPr lang="en-US" sz="1400" dirty="0"/>
                    <a:t>Relation between translation stage position and setpoint</a:t>
                  </a:r>
                </a:p>
              </p:txBody>
            </p:sp>
          </p:grpSp>
          <p:sp>
            <p:nvSpPr>
              <p:cNvPr id="10" name="TextBox 9">
                <a:extLst>
                  <a:ext uri="{FF2B5EF4-FFF2-40B4-BE49-F238E27FC236}">
                    <a16:creationId xmlns:a16="http://schemas.microsoft.com/office/drawing/2014/main" id="{518C6150-6546-7445-45B7-AABC81A26334}"/>
                  </a:ext>
                </a:extLst>
              </p:cNvPr>
              <p:cNvSpPr txBox="1"/>
              <p:nvPr/>
            </p:nvSpPr>
            <p:spPr>
              <a:xfrm>
                <a:off x="1017532" y="2988975"/>
                <a:ext cx="380232" cy="230832"/>
              </a:xfrm>
              <a:prstGeom prst="rect">
                <a:avLst/>
              </a:prstGeom>
              <a:noFill/>
            </p:spPr>
            <p:txBody>
              <a:bodyPr wrap="none" rtlCol="0">
                <a:spAutoFit/>
              </a:bodyPr>
              <a:lstStyle/>
              <a:p>
                <a:r>
                  <a:rPr lang="en-US" sz="900" dirty="0"/>
                  <a:t>mm</a:t>
                </a:r>
              </a:p>
            </p:txBody>
          </p:sp>
        </p:grpSp>
        <p:sp>
          <p:nvSpPr>
            <p:cNvPr id="19" name="TextBox 18">
              <a:extLst>
                <a:ext uri="{FF2B5EF4-FFF2-40B4-BE49-F238E27FC236}">
                  <a16:creationId xmlns:a16="http://schemas.microsoft.com/office/drawing/2014/main" id="{B8968B85-1D87-558A-3526-E50FA70332B6}"/>
                </a:ext>
              </a:extLst>
            </p:cNvPr>
            <p:cNvSpPr txBox="1"/>
            <p:nvPr/>
          </p:nvSpPr>
          <p:spPr>
            <a:xfrm>
              <a:off x="5780484" y="4446098"/>
              <a:ext cx="184731" cy="230832"/>
            </a:xfrm>
            <a:prstGeom prst="rect">
              <a:avLst/>
            </a:prstGeom>
            <a:noFill/>
          </p:spPr>
          <p:txBody>
            <a:bodyPr wrap="none" rtlCol="0">
              <a:spAutoFit/>
            </a:bodyPr>
            <a:lstStyle/>
            <a:p>
              <a:endParaRPr lang="en-US" sz="900" dirty="0"/>
            </a:p>
          </p:txBody>
        </p:sp>
      </p:grpSp>
      <p:grpSp>
        <p:nvGrpSpPr>
          <p:cNvPr id="13" name="Group 12">
            <a:extLst>
              <a:ext uri="{FF2B5EF4-FFF2-40B4-BE49-F238E27FC236}">
                <a16:creationId xmlns:a16="http://schemas.microsoft.com/office/drawing/2014/main" id="{B47F23F9-3192-1F64-D511-4AAFCE33AF44}"/>
              </a:ext>
            </a:extLst>
          </p:cNvPr>
          <p:cNvGrpSpPr/>
          <p:nvPr/>
        </p:nvGrpSpPr>
        <p:grpSpPr>
          <a:xfrm>
            <a:off x="6070654" y="2730427"/>
            <a:ext cx="5058396" cy="3001506"/>
            <a:chOff x="6070654" y="2730427"/>
            <a:chExt cx="5058396" cy="3001506"/>
          </a:xfrm>
        </p:grpSpPr>
        <p:grpSp>
          <p:nvGrpSpPr>
            <p:cNvPr id="8" name="Group 7">
              <a:extLst>
                <a:ext uri="{FF2B5EF4-FFF2-40B4-BE49-F238E27FC236}">
                  <a16:creationId xmlns:a16="http://schemas.microsoft.com/office/drawing/2014/main" id="{D7888822-09A4-56AA-6F9C-76F8360B327C}"/>
                </a:ext>
              </a:extLst>
            </p:cNvPr>
            <p:cNvGrpSpPr/>
            <p:nvPr/>
          </p:nvGrpSpPr>
          <p:grpSpPr>
            <a:xfrm>
              <a:off x="6154921" y="2730427"/>
              <a:ext cx="4974129" cy="3001506"/>
              <a:chOff x="6154921" y="2730427"/>
              <a:chExt cx="4974129" cy="3001506"/>
            </a:xfrm>
          </p:grpSpPr>
          <p:pic>
            <p:nvPicPr>
              <p:cNvPr id="11" name="Picture 10">
                <a:extLst>
                  <a:ext uri="{FF2B5EF4-FFF2-40B4-BE49-F238E27FC236}">
                    <a16:creationId xmlns:a16="http://schemas.microsoft.com/office/drawing/2014/main" id="{34FF00C2-2E4B-FFAE-1211-A2074B177962}"/>
                  </a:ext>
                </a:extLst>
              </p:cNvPr>
              <p:cNvPicPr>
                <a:picLocks noChangeAspect="1"/>
              </p:cNvPicPr>
              <p:nvPr/>
            </p:nvPicPr>
            <p:blipFill rotWithShape="1">
              <a:blip r:embed="rId4"/>
              <a:srcRect l="1554" r="1"/>
              <a:stretch/>
            </p:blipFill>
            <p:spPr>
              <a:xfrm>
                <a:off x="6154921" y="2730427"/>
                <a:ext cx="4974129" cy="3001506"/>
              </a:xfrm>
              <a:prstGeom prst="rect">
                <a:avLst/>
              </a:prstGeom>
            </p:spPr>
          </p:pic>
          <p:sp>
            <p:nvSpPr>
              <p:cNvPr id="6" name="TextBox 5">
                <a:extLst>
                  <a:ext uri="{FF2B5EF4-FFF2-40B4-BE49-F238E27FC236}">
                    <a16:creationId xmlns:a16="http://schemas.microsoft.com/office/drawing/2014/main" id="{982C1F01-AE77-488D-3C3D-67F3AEA452D3}"/>
                  </a:ext>
                </a:extLst>
              </p:cNvPr>
              <p:cNvSpPr txBox="1"/>
              <p:nvPr/>
            </p:nvSpPr>
            <p:spPr>
              <a:xfrm>
                <a:off x="6372228" y="2796614"/>
                <a:ext cx="4539512" cy="307777"/>
              </a:xfrm>
              <a:prstGeom prst="rect">
                <a:avLst/>
              </a:prstGeom>
              <a:solidFill>
                <a:schemeClr val="bg1"/>
              </a:solidFill>
              <a:ln>
                <a:noFill/>
              </a:ln>
            </p:spPr>
            <p:txBody>
              <a:bodyPr wrap="none" rtlCol="0">
                <a:spAutoFit/>
              </a:bodyPr>
              <a:lstStyle/>
              <a:p>
                <a:r>
                  <a:rPr lang="en-US" sz="1400" dirty="0"/>
                  <a:t>Relation between translation stage position and setpoint</a:t>
                </a:r>
              </a:p>
            </p:txBody>
          </p:sp>
        </p:grpSp>
        <p:sp>
          <p:nvSpPr>
            <p:cNvPr id="12" name="TextBox 11">
              <a:extLst>
                <a:ext uri="{FF2B5EF4-FFF2-40B4-BE49-F238E27FC236}">
                  <a16:creationId xmlns:a16="http://schemas.microsoft.com/office/drawing/2014/main" id="{E93DA4D1-9CBC-0AC3-7ED1-6835F67F400E}"/>
                </a:ext>
              </a:extLst>
            </p:cNvPr>
            <p:cNvSpPr txBox="1"/>
            <p:nvPr/>
          </p:nvSpPr>
          <p:spPr>
            <a:xfrm>
              <a:off x="6070654" y="2988975"/>
              <a:ext cx="380232" cy="230832"/>
            </a:xfrm>
            <a:prstGeom prst="rect">
              <a:avLst/>
            </a:prstGeom>
            <a:noFill/>
          </p:spPr>
          <p:txBody>
            <a:bodyPr wrap="none" rtlCol="0">
              <a:spAutoFit/>
            </a:bodyPr>
            <a:lstStyle/>
            <a:p>
              <a:r>
                <a:rPr lang="en-US" sz="900" dirty="0"/>
                <a:t>mm</a:t>
              </a:r>
            </a:p>
          </p:txBody>
        </p:sp>
      </p:grpSp>
    </p:spTree>
    <p:extLst>
      <p:ext uri="{BB962C8B-B14F-4D97-AF65-F5344CB8AC3E}">
        <p14:creationId xmlns:p14="http://schemas.microsoft.com/office/powerpoint/2010/main" val="358240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121470" y="752960"/>
            <a:ext cx="9855200" cy="954107"/>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Both UI version and input command in terminal version</a:t>
            </a:r>
            <a:r>
              <a:rPr lang="th-TH" sz="2800" dirty="0">
                <a:solidFill>
                  <a:schemeClr val="bg1"/>
                </a:solidFill>
                <a:latin typeface="FC Lamoon" panose="02000000000000000000" pitchFamily="2" charset="0"/>
                <a:cs typeface="FC Lamoon" panose="02000000000000000000" pitchFamily="2" charset="0"/>
              </a:rPr>
              <a:t> </a:t>
            </a:r>
            <a:r>
              <a:rPr lang="en-US" sz="2800" dirty="0">
                <a:solidFill>
                  <a:schemeClr val="bg1"/>
                </a:solidFill>
                <a:latin typeface="FC Lamoon" panose="02000000000000000000" pitchFamily="2" charset="0"/>
                <a:cs typeface="FC Lamoon" panose="02000000000000000000" pitchFamily="2" charset="0"/>
              </a:rPr>
              <a:t>work successfully. </a:t>
            </a:r>
          </a:p>
          <a:p>
            <a:r>
              <a:rPr lang="en-US" sz="2800" dirty="0">
                <a:solidFill>
                  <a:schemeClr val="bg1"/>
                </a:solidFill>
                <a:latin typeface="FC Lamoon" panose="02000000000000000000" pitchFamily="2" charset="0"/>
                <a:cs typeface="FC Lamoon" panose="02000000000000000000" pitchFamily="2" charset="0"/>
              </a:rPr>
              <a:t>Can control translation stage with PID closed loop control and collect images. </a:t>
            </a:r>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39</a:t>
            </a:r>
          </a:p>
        </p:txBody>
      </p:sp>
      <p:pic>
        <p:nvPicPr>
          <p:cNvPr id="10" name="Picture 9" descr="A computer screen with white text&#10;&#10;Description automatically generated">
            <a:extLst>
              <a:ext uri="{FF2B5EF4-FFF2-40B4-BE49-F238E27FC236}">
                <a16:creationId xmlns:a16="http://schemas.microsoft.com/office/drawing/2014/main" id="{A3AE2944-05F2-DC9B-A1AC-8D87FA513DF1}"/>
              </a:ext>
            </a:extLst>
          </p:cNvPr>
          <p:cNvPicPr>
            <a:picLocks noChangeAspect="1"/>
          </p:cNvPicPr>
          <p:nvPr/>
        </p:nvPicPr>
        <p:blipFill rotWithShape="1">
          <a:blip r:embed="rId2">
            <a:extLst>
              <a:ext uri="{28A0092B-C50C-407E-A947-70E740481C1C}">
                <a14:useLocalDpi xmlns:a14="http://schemas.microsoft.com/office/drawing/2010/main" val="0"/>
              </a:ext>
            </a:extLst>
          </a:blip>
          <a:srcRect r="19782"/>
          <a:stretch/>
        </p:blipFill>
        <p:spPr>
          <a:xfrm>
            <a:off x="5972114" y="2159766"/>
            <a:ext cx="5138904" cy="3348404"/>
          </a:xfrm>
          <a:prstGeom prst="rect">
            <a:avLst/>
          </a:prstGeom>
        </p:spPr>
      </p:pic>
      <p:sp>
        <p:nvSpPr>
          <p:cNvPr id="5" name="TextBox 4">
            <a:extLst>
              <a:ext uri="{FF2B5EF4-FFF2-40B4-BE49-F238E27FC236}">
                <a16:creationId xmlns:a16="http://schemas.microsoft.com/office/drawing/2014/main" id="{86B339E0-9044-728A-AC41-151AC5BBD893}"/>
              </a:ext>
            </a:extLst>
          </p:cNvPr>
          <p:cNvSpPr txBox="1"/>
          <p:nvPr/>
        </p:nvSpPr>
        <p:spPr>
          <a:xfrm>
            <a:off x="2886384" y="5470323"/>
            <a:ext cx="1359668"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UI Version</a:t>
            </a:r>
          </a:p>
        </p:txBody>
      </p:sp>
      <p:sp>
        <p:nvSpPr>
          <p:cNvPr id="6" name="TextBox 5">
            <a:extLst>
              <a:ext uri="{FF2B5EF4-FFF2-40B4-BE49-F238E27FC236}">
                <a16:creationId xmlns:a16="http://schemas.microsoft.com/office/drawing/2014/main" id="{BD8EEABE-1DA9-4308-828B-F12B56AEAB95}"/>
              </a:ext>
            </a:extLst>
          </p:cNvPr>
          <p:cNvSpPr txBox="1"/>
          <p:nvPr/>
        </p:nvSpPr>
        <p:spPr>
          <a:xfrm>
            <a:off x="7153039" y="5482516"/>
            <a:ext cx="2787943"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Command line Version</a:t>
            </a:r>
          </a:p>
        </p:txBody>
      </p:sp>
      <p:pic>
        <p:nvPicPr>
          <p:cNvPr id="11" name="Picture 10">
            <a:extLst>
              <a:ext uri="{FF2B5EF4-FFF2-40B4-BE49-F238E27FC236}">
                <a16:creationId xmlns:a16="http://schemas.microsoft.com/office/drawing/2014/main" id="{89CCB381-7ECF-713F-5472-FC4B6A311EE5}"/>
              </a:ext>
            </a:extLst>
          </p:cNvPr>
          <p:cNvPicPr>
            <a:picLocks noChangeAspect="1"/>
          </p:cNvPicPr>
          <p:nvPr/>
        </p:nvPicPr>
        <p:blipFill>
          <a:blip r:embed="rId3"/>
          <a:stretch>
            <a:fillRect/>
          </a:stretch>
        </p:blipFill>
        <p:spPr>
          <a:xfrm>
            <a:off x="1212927" y="2084340"/>
            <a:ext cx="4759187" cy="3423830"/>
          </a:xfrm>
          <a:prstGeom prst="rect">
            <a:avLst/>
          </a:prstGeom>
        </p:spPr>
      </p:pic>
    </p:spTree>
    <p:extLst>
      <p:ext uri="{BB962C8B-B14F-4D97-AF65-F5344CB8AC3E}">
        <p14:creationId xmlns:p14="http://schemas.microsoft.com/office/powerpoint/2010/main" val="552084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800" dirty="0">
                <a:latin typeface="FC Lamoon" panose="02000000000000000000" pitchFamily="2" charset="0"/>
                <a:cs typeface="FC Lamoon" panose="02000000000000000000" pitchFamily="2" charset="0"/>
              </a:rPr>
              <a:t>THANK YOU</a:t>
            </a:r>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40</a:t>
            </a:r>
          </a:p>
        </p:txBody>
      </p:sp>
      <p:sp>
        <p:nvSpPr>
          <p:cNvPr id="21" name="TextBox 20">
            <a:extLst>
              <a:ext uri="{FF2B5EF4-FFF2-40B4-BE49-F238E27FC236}">
                <a16:creationId xmlns:a16="http://schemas.microsoft.com/office/drawing/2014/main" id="{94ED91FC-A80E-2A42-8078-384550F38922}"/>
              </a:ext>
            </a:extLst>
          </p:cNvPr>
          <p:cNvSpPr txBox="1"/>
          <p:nvPr/>
        </p:nvSpPr>
        <p:spPr>
          <a:xfrm>
            <a:off x="7214350" y="5730560"/>
            <a:ext cx="2855269" cy="461665"/>
          </a:xfrm>
          <a:prstGeom prst="rect">
            <a:avLst/>
          </a:prstGeom>
          <a:noFill/>
        </p:spPr>
        <p:txBody>
          <a:bodyPr wrap="none" rtlCol="0">
            <a:spAutoFit/>
          </a:bodyPr>
          <a:lstStyle/>
          <a:p>
            <a:r>
              <a:rPr lang="en-US" sz="2400" dirty="0">
                <a:solidFill>
                  <a:schemeClr val="bg1"/>
                </a:solidFill>
                <a:latin typeface="FC Lamoon" panose="02000000000000000000" pitchFamily="2" charset="0"/>
                <a:cs typeface="FC Lamoon" panose="02000000000000000000" pitchFamily="2" charset="0"/>
              </a:rPr>
              <a:t>Reference position = 55.48</a:t>
            </a:r>
          </a:p>
        </p:txBody>
      </p:sp>
    </p:spTree>
    <p:extLst>
      <p:ext uri="{BB962C8B-B14F-4D97-AF65-F5344CB8AC3E}">
        <p14:creationId xmlns:p14="http://schemas.microsoft.com/office/powerpoint/2010/main" val="55117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194456" y="1126067"/>
            <a:ext cx="10108284" cy="4370568"/>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3BFAEA2-8272-D5C8-098C-AFE86F036D32}"/>
              </a:ext>
            </a:extLst>
          </p:cNvPr>
          <p:cNvSpPr/>
          <p:nvPr/>
        </p:nvSpPr>
        <p:spPr>
          <a:xfrm>
            <a:off x="9476453" y="4865331"/>
            <a:ext cx="1826287" cy="631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51E72F-F210-5320-4F2F-7210638E1C92}"/>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a:t>
            </a:r>
          </a:p>
        </p:txBody>
      </p:sp>
      <p:sp>
        <p:nvSpPr>
          <p:cNvPr id="6" name="TextBox 5">
            <a:extLst>
              <a:ext uri="{FF2B5EF4-FFF2-40B4-BE49-F238E27FC236}">
                <a16:creationId xmlns:a16="http://schemas.microsoft.com/office/drawing/2014/main" id="{38D3F56F-E84D-733C-5F78-4F9CE363BDAE}"/>
              </a:ext>
            </a:extLst>
          </p:cNvPr>
          <p:cNvSpPr txBox="1"/>
          <p:nvPr/>
        </p:nvSpPr>
        <p:spPr>
          <a:xfrm>
            <a:off x="1415224" y="1097175"/>
            <a:ext cx="4833374" cy="707886"/>
          </a:xfrm>
          <a:prstGeom prst="rect">
            <a:avLst/>
          </a:prstGeom>
          <a:noFill/>
        </p:spPr>
        <p:txBody>
          <a:bodyPr wrap="none" rtlCol="0">
            <a:spAutoFit/>
          </a:bodyPr>
          <a:lstStyle/>
          <a:p>
            <a:r>
              <a:rPr lang="en-US" sz="4000" b="1" dirty="0">
                <a:solidFill>
                  <a:schemeClr val="bg1"/>
                </a:solidFill>
                <a:latin typeface="FC Lamoon" panose="02000000000000000000" pitchFamily="2" charset="0"/>
                <a:cs typeface="FC Lamoon" panose="02000000000000000000" pitchFamily="2" charset="0"/>
              </a:rPr>
              <a:t>Why we use PID Control ?</a:t>
            </a:r>
          </a:p>
        </p:txBody>
      </p:sp>
      <p:sp>
        <p:nvSpPr>
          <p:cNvPr id="11" name="TextBox 10">
            <a:extLst>
              <a:ext uri="{FF2B5EF4-FFF2-40B4-BE49-F238E27FC236}">
                <a16:creationId xmlns:a16="http://schemas.microsoft.com/office/drawing/2014/main" id="{E90D6907-5EE9-4377-6956-5E11580BE482}"/>
              </a:ext>
            </a:extLst>
          </p:cNvPr>
          <p:cNvSpPr txBox="1"/>
          <p:nvPr/>
        </p:nvSpPr>
        <p:spPr>
          <a:xfrm>
            <a:off x="2999872" y="1904705"/>
            <a:ext cx="6633411" cy="3170099"/>
          </a:xfrm>
          <a:prstGeom prst="rect">
            <a:avLst/>
          </a:prstGeom>
          <a:noFill/>
        </p:spPr>
        <p:txBody>
          <a:bodyPr wrap="square">
            <a:spAutoFit/>
          </a:bodyPr>
          <a:lstStyle/>
          <a:p>
            <a:pPr marL="285750" indent="-285750">
              <a:buFont typeface="Arial" panose="020B0604020202020204" pitchFamily="34" charset="0"/>
              <a:buChar char="•"/>
            </a:pPr>
            <a:r>
              <a:rPr lang="en-US" sz="2000" u="sng" dirty="0">
                <a:solidFill>
                  <a:schemeClr val="bg1"/>
                </a:solidFill>
                <a:latin typeface="FC Lamoon" panose="02000000000000000000" pitchFamily="2" charset="0"/>
                <a:cs typeface="FC Lamoon" panose="02000000000000000000" pitchFamily="2" charset="0"/>
              </a:rPr>
              <a:t>Stability and Responsiveness </a:t>
            </a:r>
            <a:r>
              <a:rPr lang="en-US" sz="2000" dirty="0">
                <a:solidFill>
                  <a:schemeClr val="bg1"/>
                </a:solidFill>
                <a:latin typeface="FC Lamoon" panose="02000000000000000000" pitchFamily="2" charset="0"/>
                <a:cs typeface="FC Lamoon" panose="02000000000000000000" pitchFamily="2" charset="0"/>
              </a:rPr>
              <a:t>: The </a:t>
            </a:r>
            <a:r>
              <a:rPr lang="en-US" sz="2000" b="1" dirty="0">
                <a:solidFill>
                  <a:schemeClr val="bg1"/>
                </a:solidFill>
                <a:latin typeface="FC Lamoon" panose="02000000000000000000" pitchFamily="2" charset="0"/>
                <a:cs typeface="FC Lamoon" panose="02000000000000000000" pitchFamily="2" charset="0"/>
              </a:rPr>
              <a:t>D term dampens oscillations</a:t>
            </a:r>
            <a:r>
              <a:rPr lang="en-US" sz="2000" dirty="0">
                <a:solidFill>
                  <a:schemeClr val="bg1"/>
                </a:solidFill>
                <a:latin typeface="FC Lamoon" panose="02000000000000000000" pitchFamily="2" charset="0"/>
                <a:cs typeface="FC Lamoon" panose="02000000000000000000" pitchFamily="2" charset="0"/>
              </a:rPr>
              <a:t>, while the </a:t>
            </a:r>
            <a:r>
              <a:rPr lang="en-US" sz="2000" b="1" dirty="0">
                <a:solidFill>
                  <a:schemeClr val="bg1"/>
                </a:solidFill>
                <a:latin typeface="FC Lamoon" panose="02000000000000000000" pitchFamily="2" charset="0"/>
                <a:cs typeface="FC Lamoon" panose="02000000000000000000" pitchFamily="2" charset="0"/>
              </a:rPr>
              <a:t>I term corrects steady-state errors</a:t>
            </a:r>
            <a:r>
              <a:rPr lang="en-US" sz="2000" dirty="0">
                <a:solidFill>
                  <a:schemeClr val="bg1"/>
                </a:solidFill>
                <a:latin typeface="FC Lamoon" panose="02000000000000000000" pitchFamily="2" charset="0"/>
                <a:cs typeface="FC Lamoon" panose="02000000000000000000" pitchFamily="2" charset="0"/>
              </a:rPr>
              <a:t>, leading to a more stable system.</a:t>
            </a:r>
          </a:p>
          <a:p>
            <a:pPr marL="285750" indent="-285750">
              <a:buFont typeface="Arial" panose="020B0604020202020204" pitchFamily="34" charset="0"/>
              <a:buChar char="•"/>
            </a:pPr>
            <a:r>
              <a:rPr lang="en-US" sz="2000" u="sng" dirty="0">
                <a:solidFill>
                  <a:schemeClr val="bg1"/>
                </a:solidFill>
                <a:latin typeface="FC Lamoon" panose="02000000000000000000" pitchFamily="2" charset="0"/>
                <a:cs typeface="FC Lamoon" panose="02000000000000000000" pitchFamily="2" charset="0"/>
              </a:rPr>
              <a:t>Improved Accuracy</a:t>
            </a:r>
            <a:r>
              <a:rPr lang="en-US" sz="2000" dirty="0">
                <a:solidFill>
                  <a:schemeClr val="bg1"/>
                </a:solidFill>
                <a:latin typeface="FC Lamoon" panose="02000000000000000000" pitchFamily="2" charset="0"/>
                <a:cs typeface="FC Lamoon" panose="02000000000000000000" pitchFamily="2" charset="0"/>
              </a:rPr>
              <a:t> : The I term ensures the system output matches the desired setpoint more precisely.</a:t>
            </a:r>
          </a:p>
          <a:p>
            <a:pPr marL="285750" indent="-285750">
              <a:buFont typeface="Arial" panose="020B0604020202020204" pitchFamily="34" charset="0"/>
              <a:buChar char="•"/>
            </a:pPr>
            <a:r>
              <a:rPr lang="en-US" sz="2000" u="sng" dirty="0">
                <a:solidFill>
                  <a:schemeClr val="bg1"/>
                </a:solidFill>
                <a:latin typeface="FC Lamoon" panose="02000000000000000000" pitchFamily="2" charset="0"/>
                <a:cs typeface="FC Lamoon" panose="02000000000000000000" pitchFamily="2" charset="0"/>
              </a:rPr>
              <a:t>Flexibility</a:t>
            </a:r>
            <a:r>
              <a:rPr lang="en-US" sz="2000" dirty="0">
                <a:solidFill>
                  <a:schemeClr val="bg1"/>
                </a:solidFill>
                <a:latin typeface="FC Lamoon" panose="02000000000000000000" pitchFamily="2" charset="0"/>
                <a:cs typeface="FC Lamoon" panose="02000000000000000000" pitchFamily="2" charset="0"/>
              </a:rPr>
              <a:t> : PID provides three tunable parameters (</a:t>
            </a:r>
            <a:r>
              <a:rPr lang="en-US" sz="2000" dirty="0" err="1">
                <a:solidFill>
                  <a:schemeClr val="bg1"/>
                </a:solidFill>
                <a:latin typeface="FC Lamoon" panose="02000000000000000000" pitchFamily="2" charset="0"/>
                <a:cs typeface="FC Lamoon" panose="02000000000000000000" pitchFamily="2" charset="0"/>
              </a:rPr>
              <a:t>Kp</a:t>
            </a:r>
            <a:r>
              <a:rPr lang="en-US" sz="2000" dirty="0">
                <a:solidFill>
                  <a:schemeClr val="bg1"/>
                </a:solidFill>
                <a:latin typeface="FC Lamoon" panose="02000000000000000000" pitchFamily="2" charset="0"/>
                <a:cs typeface="FC Lamoon" panose="02000000000000000000" pitchFamily="2" charset="0"/>
              </a:rPr>
              <a:t>, Ki, </a:t>
            </a:r>
            <a:r>
              <a:rPr lang="en-US" sz="2000" dirty="0" err="1">
                <a:solidFill>
                  <a:schemeClr val="bg1"/>
                </a:solidFill>
                <a:latin typeface="FC Lamoon" panose="02000000000000000000" pitchFamily="2" charset="0"/>
                <a:cs typeface="FC Lamoon" panose="02000000000000000000" pitchFamily="2" charset="0"/>
              </a:rPr>
              <a:t>Kd</a:t>
            </a:r>
            <a:r>
              <a:rPr lang="en-US" sz="2000" dirty="0">
                <a:solidFill>
                  <a:schemeClr val="bg1"/>
                </a:solidFill>
                <a:latin typeface="FC Lamoon" panose="02000000000000000000" pitchFamily="2" charset="0"/>
                <a:cs typeface="FC Lamoon" panose="02000000000000000000" pitchFamily="2" charset="0"/>
              </a:rPr>
              <a:t>) to optimize performance for different systems and dynamic behaviors.</a:t>
            </a:r>
          </a:p>
          <a:p>
            <a:pPr marL="285750" indent="-285750">
              <a:buFont typeface="Arial" panose="020B0604020202020204" pitchFamily="34" charset="0"/>
              <a:buChar char="•"/>
            </a:pPr>
            <a:endParaRPr lang="en-US" sz="2000" dirty="0">
              <a:solidFill>
                <a:schemeClr val="bg1"/>
              </a:solidFill>
              <a:latin typeface="FC Lamoon" panose="02000000000000000000" pitchFamily="2" charset="0"/>
              <a:cs typeface="FC Lamoon" panose="02000000000000000000" pitchFamily="2" charset="0"/>
            </a:endParaRPr>
          </a:p>
          <a:p>
            <a:r>
              <a:rPr lang="en-US" sz="2000" dirty="0">
                <a:solidFill>
                  <a:schemeClr val="bg1"/>
                </a:solidFill>
                <a:latin typeface="FC Lamoon" panose="02000000000000000000" pitchFamily="2" charset="0"/>
                <a:cs typeface="FC Lamoon" panose="02000000000000000000" pitchFamily="2" charset="0"/>
              </a:rPr>
              <a:t>In summary, PID control offers balanced error management, enhancing stability, accuracy, and responsiveness over pure error control.</a:t>
            </a:r>
          </a:p>
        </p:txBody>
      </p:sp>
    </p:spTree>
    <p:extLst>
      <p:ext uri="{BB962C8B-B14F-4D97-AF65-F5344CB8AC3E}">
        <p14:creationId xmlns:p14="http://schemas.microsoft.com/office/powerpoint/2010/main" val="28289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573479"/>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19" name="TextBox 18">
            <a:extLst>
              <a:ext uri="{FF2B5EF4-FFF2-40B4-BE49-F238E27FC236}">
                <a16:creationId xmlns:a16="http://schemas.microsoft.com/office/drawing/2014/main" id="{48CA4139-ACFE-9153-B6EB-FEF6B71A00DB}"/>
              </a:ext>
            </a:extLst>
          </p:cNvPr>
          <p:cNvSpPr txBox="1"/>
          <p:nvPr/>
        </p:nvSpPr>
        <p:spPr>
          <a:xfrm>
            <a:off x="1682327" y="1786850"/>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Stands for  “Proportional, Integral, Derivative” .</a:t>
            </a:r>
          </a:p>
        </p:txBody>
      </p:sp>
      <p:sp>
        <p:nvSpPr>
          <p:cNvPr id="21" name="TextBox 20">
            <a:extLst>
              <a:ext uri="{FF2B5EF4-FFF2-40B4-BE49-F238E27FC236}">
                <a16:creationId xmlns:a16="http://schemas.microsoft.com/office/drawing/2014/main" id="{11B7A221-38E3-67C4-6582-E80F0EBA1990}"/>
              </a:ext>
            </a:extLst>
          </p:cNvPr>
          <p:cNvSpPr txBox="1"/>
          <p:nvPr/>
        </p:nvSpPr>
        <p:spPr>
          <a:xfrm>
            <a:off x="1682327" y="2256025"/>
            <a:ext cx="343074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It is closed-loop feedback control .</a:t>
            </a:r>
          </a:p>
        </p:txBody>
      </p:sp>
      <p:sp>
        <p:nvSpPr>
          <p:cNvPr id="5" name="TextBox 4">
            <a:extLst>
              <a:ext uri="{FF2B5EF4-FFF2-40B4-BE49-F238E27FC236}">
                <a16:creationId xmlns:a16="http://schemas.microsoft.com/office/drawing/2014/main" id="{910F8BCD-C808-7182-7DB2-0824B556E028}"/>
              </a:ext>
            </a:extLst>
          </p:cNvPr>
          <p:cNvSpPr txBox="1"/>
          <p:nvPr/>
        </p:nvSpPr>
        <p:spPr>
          <a:xfrm>
            <a:off x="1682327" y="2739481"/>
            <a:ext cx="768180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instrument used by control engineers to regulate temperature, flow, pressure, speed, and other process variables in industrial control systems.</a:t>
            </a:r>
          </a:p>
        </p:txBody>
      </p:sp>
      <p:pic>
        <p:nvPicPr>
          <p:cNvPr id="3074" name="Picture 2" descr="PID controller implementation using Arduino">
            <a:extLst>
              <a:ext uri="{FF2B5EF4-FFF2-40B4-BE49-F238E27FC236}">
                <a16:creationId xmlns:a16="http://schemas.microsoft.com/office/drawing/2014/main" id="{F6A230E1-3C96-627E-657E-5BB666024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055" y="3517094"/>
            <a:ext cx="4603886" cy="20657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FA76E7-60A8-38A5-B6F6-C0926E789E87}"/>
              </a:ext>
            </a:extLst>
          </p:cNvPr>
          <p:cNvSpPr txBox="1"/>
          <p:nvPr/>
        </p:nvSpPr>
        <p:spPr>
          <a:xfrm>
            <a:off x="3691467" y="5583790"/>
            <a:ext cx="6282266" cy="307777"/>
          </a:xfrm>
          <a:prstGeom prst="rect">
            <a:avLst/>
          </a:prstGeom>
          <a:noFill/>
        </p:spPr>
        <p:txBody>
          <a:bodyPr wrap="square">
            <a:spAutoFit/>
          </a:bodyPr>
          <a:lstStyle/>
          <a:p>
            <a:r>
              <a:rPr lang="en-US" sz="1400" dirty="0">
                <a:solidFill>
                  <a:schemeClr val="bg1"/>
                </a:solidFill>
                <a:latin typeface="FC Lamoon" panose="02000000000000000000" pitchFamily="2" charset="0"/>
                <a:cs typeface="FC Lamoon" panose="02000000000000000000" pitchFamily="2" charset="0"/>
              </a:rPr>
              <a:t>https://microcontrollerslab.com/pid-controller-implementation-using-arduino/</a:t>
            </a:r>
          </a:p>
        </p:txBody>
      </p:sp>
      <p:sp>
        <p:nvSpPr>
          <p:cNvPr id="2" name="TextBox 1">
            <a:extLst>
              <a:ext uri="{FF2B5EF4-FFF2-40B4-BE49-F238E27FC236}">
                <a16:creationId xmlns:a16="http://schemas.microsoft.com/office/drawing/2014/main" id="{0B7AE872-9119-37A0-474F-ED39D45634E3}"/>
              </a:ext>
            </a:extLst>
          </p:cNvPr>
          <p:cNvSpPr txBox="1"/>
          <p:nvPr/>
        </p:nvSpPr>
        <p:spPr>
          <a:xfrm>
            <a:off x="11768665" y="6343247"/>
            <a:ext cx="5662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a:t>
            </a:r>
          </a:p>
        </p:txBody>
      </p:sp>
    </p:spTree>
    <p:extLst>
      <p:ext uri="{BB962C8B-B14F-4D97-AF65-F5344CB8AC3E}">
        <p14:creationId xmlns:p14="http://schemas.microsoft.com/office/powerpoint/2010/main" val="3195878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999913" y="148996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5" name="TextBox 4">
            <a:extLst>
              <a:ext uri="{FF2B5EF4-FFF2-40B4-BE49-F238E27FC236}">
                <a16:creationId xmlns:a16="http://schemas.microsoft.com/office/drawing/2014/main" id="{B2BA16C3-02A4-F104-3243-A2E640FCA369}"/>
              </a:ext>
            </a:extLst>
          </p:cNvPr>
          <p:cNvSpPr txBox="1"/>
          <p:nvPr/>
        </p:nvSpPr>
        <p:spPr>
          <a:xfrm>
            <a:off x="1170143" y="2213000"/>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correcting a target proportional to the difference</a:t>
            </a:r>
          </a:p>
        </p:txBody>
      </p:sp>
      <p:sp>
        <p:nvSpPr>
          <p:cNvPr id="9" name="TextBox 8">
            <a:extLst>
              <a:ext uri="{FF2B5EF4-FFF2-40B4-BE49-F238E27FC236}">
                <a16:creationId xmlns:a16="http://schemas.microsoft.com/office/drawing/2014/main" id="{DA949F79-340B-4360-045A-3E99EC9736B2}"/>
              </a:ext>
            </a:extLst>
          </p:cNvPr>
          <p:cNvSpPr txBox="1"/>
          <p:nvPr/>
        </p:nvSpPr>
        <p:spPr>
          <a:xfrm>
            <a:off x="1182652" y="3355830"/>
            <a:ext cx="820954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cumulating the error result from the “P” action to increase the correction factor</a:t>
            </a:r>
          </a:p>
        </p:txBody>
      </p:sp>
      <p:sp>
        <p:nvSpPr>
          <p:cNvPr id="17" name="TextBox 16">
            <a:extLst>
              <a:ext uri="{FF2B5EF4-FFF2-40B4-BE49-F238E27FC236}">
                <a16:creationId xmlns:a16="http://schemas.microsoft.com/office/drawing/2014/main" id="{025D1B94-F072-3F16-4D49-9A5174857160}"/>
              </a:ext>
            </a:extLst>
          </p:cNvPr>
          <p:cNvSpPr txBox="1"/>
          <p:nvPr/>
        </p:nvSpPr>
        <p:spPr>
          <a:xfrm>
            <a:off x="1182653" y="4708043"/>
            <a:ext cx="960966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minimize overshoot by slowing the correction factor</a:t>
            </a:r>
          </a:p>
        </p:txBody>
      </p:sp>
      <p:sp>
        <p:nvSpPr>
          <p:cNvPr id="6" name="TextBox 5">
            <a:extLst>
              <a:ext uri="{FF2B5EF4-FFF2-40B4-BE49-F238E27FC236}">
                <a16:creationId xmlns:a16="http://schemas.microsoft.com/office/drawing/2014/main" id="{37F9D899-B8C0-2D32-2602-FABD87FF91C9}"/>
              </a:ext>
            </a:extLst>
          </p:cNvPr>
          <p:cNvSpPr txBox="1"/>
          <p:nvPr/>
        </p:nvSpPr>
        <p:spPr>
          <a:xfrm>
            <a:off x="1170143" y="2571381"/>
            <a:ext cx="733551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based on the current error ( setpoint - measured output of the system )</a:t>
            </a:r>
          </a:p>
        </p:txBody>
      </p:sp>
      <p:sp>
        <p:nvSpPr>
          <p:cNvPr id="8" name="TextBox 7">
            <a:extLst>
              <a:ext uri="{FF2B5EF4-FFF2-40B4-BE49-F238E27FC236}">
                <a16:creationId xmlns:a16="http://schemas.microsoft.com/office/drawing/2014/main" id="{8449F99B-F6FF-3EC3-C237-0195860754D4}"/>
              </a:ext>
            </a:extLst>
          </p:cNvPr>
          <p:cNvSpPr txBox="1"/>
          <p:nvPr/>
        </p:nvSpPr>
        <p:spPr>
          <a:xfrm>
            <a:off x="1182653" y="3768986"/>
            <a:ext cx="820954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FC Lamoon" panose="02000000000000000000" pitchFamily="2" charset="0"/>
                <a:cs typeface="FC Lamoon" panose="02000000000000000000" pitchFamily="2" charset="0"/>
              </a:rPr>
              <a:t>Increase the </a:t>
            </a:r>
            <a:r>
              <a:rPr lang="en-US" b="0" i="0" u="sng" dirty="0">
                <a:solidFill>
                  <a:schemeClr val="bg1"/>
                </a:solidFill>
                <a:effectLst/>
                <a:latin typeface="FC Lamoon" panose="02000000000000000000" pitchFamily="2" charset="0"/>
                <a:cs typeface="FC Lamoon" panose="02000000000000000000" pitchFamily="2" charset="0"/>
              </a:rPr>
              <a:t>contribution of the accumulated error</a:t>
            </a:r>
            <a:r>
              <a:rPr lang="en-US" b="0" i="0" dirty="0">
                <a:solidFill>
                  <a:schemeClr val="bg1"/>
                </a:solidFill>
                <a:effectLst/>
                <a:latin typeface="FC Lamoon" panose="02000000000000000000" pitchFamily="2" charset="0"/>
                <a:cs typeface="FC Lamoon" panose="02000000000000000000" pitchFamily="2" charset="0"/>
              </a:rPr>
              <a:t> over time to the control signal</a:t>
            </a:r>
            <a:endParaRPr lang="en-US" dirty="0">
              <a:solidFill>
                <a:schemeClr val="bg1"/>
              </a:solidFill>
              <a:latin typeface="FC Lamoon" panose="02000000000000000000" pitchFamily="2" charset="0"/>
              <a:cs typeface="FC Lamoon" panose="02000000000000000000" pitchFamily="2" charset="0"/>
            </a:endParaRPr>
          </a:p>
        </p:txBody>
      </p:sp>
      <p:sp>
        <p:nvSpPr>
          <p:cNvPr id="18" name="TextBox 17">
            <a:extLst>
              <a:ext uri="{FF2B5EF4-FFF2-40B4-BE49-F238E27FC236}">
                <a16:creationId xmlns:a16="http://schemas.microsoft.com/office/drawing/2014/main" id="{3D507BD9-785C-3CD6-1B82-41CA482E1266}"/>
              </a:ext>
            </a:extLst>
          </p:cNvPr>
          <p:cNvSpPr txBox="1"/>
          <p:nvPr/>
        </p:nvSpPr>
        <p:spPr>
          <a:xfrm>
            <a:off x="1182652" y="5074425"/>
            <a:ext cx="901144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reduce the rate of change of the error</a:t>
            </a:r>
          </a:p>
        </p:txBody>
      </p:sp>
      <p:sp>
        <p:nvSpPr>
          <p:cNvPr id="19" name="TextBox 18">
            <a:extLst>
              <a:ext uri="{FF2B5EF4-FFF2-40B4-BE49-F238E27FC236}">
                <a16:creationId xmlns:a16="http://schemas.microsoft.com/office/drawing/2014/main" id="{EE905B28-E198-D5B3-A436-FEE702B61FFB}"/>
              </a:ext>
            </a:extLst>
          </p:cNvPr>
          <p:cNvSpPr txBox="1"/>
          <p:nvPr/>
        </p:nvSpPr>
        <p:spPr>
          <a:xfrm>
            <a:off x="1170143" y="1794791"/>
            <a:ext cx="2117887"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P : Proportional</a:t>
            </a:r>
          </a:p>
        </p:txBody>
      </p:sp>
      <p:sp>
        <p:nvSpPr>
          <p:cNvPr id="20" name="TextBox 19">
            <a:extLst>
              <a:ext uri="{FF2B5EF4-FFF2-40B4-BE49-F238E27FC236}">
                <a16:creationId xmlns:a16="http://schemas.microsoft.com/office/drawing/2014/main" id="{C5FDA6FD-B2A0-3854-B243-5D2AD1EAC10F}"/>
              </a:ext>
            </a:extLst>
          </p:cNvPr>
          <p:cNvSpPr txBox="1"/>
          <p:nvPr/>
        </p:nvSpPr>
        <p:spPr>
          <a:xfrm>
            <a:off x="1157631" y="2807840"/>
            <a:ext cx="1471878"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I : Integral</a:t>
            </a:r>
          </a:p>
        </p:txBody>
      </p:sp>
      <p:sp>
        <p:nvSpPr>
          <p:cNvPr id="22" name="TextBox 21">
            <a:extLst>
              <a:ext uri="{FF2B5EF4-FFF2-40B4-BE49-F238E27FC236}">
                <a16:creationId xmlns:a16="http://schemas.microsoft.com/office/drawing/2014/main" id="{6BDD4718-64DF-BC74-2CD1-A4D32C1777A0}"/>
              </a:ext>
            </a:extLst>
          </p:cNvPr>
          <p:cNvSpPr txBox="1"/>
          <p:nvPr/>
        </p:nvSpPr>
        <p:spPr>
          <a:xfrm>
            <a:off x="1157631" y="4167442"/>
            <a:ext cx="1858201"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D : Derivative</a:t>
            </a:r>
          </a:p>
        </p:txBody>
      </p:sp>
      <p:sp>
        <p:nvSpPr>
          <p:cNvPr id="3" name="TextBox 2">
            <a:extLst>
              <a:ext uri="{FF2B5EF4-FFF2-40B4-BE49-F238E27FC236}">
                <a16:creationId xmlns:a16="http://schemas.microsoft.com/office/drawing/2014/main" id="{57E0F397-32EF-81F5-CE59-78E94BE9F38F}"/>
              </a:ext>
            </a:extLst>
          </p:cNvPr>
          <p:cNvSpPr txBox="1"/>
          <p:nvPr/>
        </p:nvSpPr>
        <p:spPr>
          <a:xfrm>
            <a:off x="1157631" y="5440806"/>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helps improve the stability and responsiveness of the control loop</a:t>
            </a:r>
            <a:endParaRPr lang="en-US" dirty="0"/>
          </a:p>
        </p:txBody>
      </p:sp>
      <p:sp>
        <p:nvSpPr>
          <p:cNvPr id="2" name="TextBox 1">
            <a:extLst>
              <a:ext uri="{FF2B5EF4-FFF2-40B4-BE49-F238E27FC236}">
                <a16:creationId xmlns:a16="http://schemas.microsoft.com/office/drawing/2014/main" id="{415A2B5B-B504-22A9-459A-3465B64ADA79}"/>
              </a:ext>
            </a:extLst>
          </p:cNvPr>
          <p:cNvSpPr txBox="1"/>
          <p:nvPr/>
        </p:nvSpPr>
        <p:spPr>
          <a:xfrm>
            <a:off x="11760200" y="6334780"/>
            <a:ext cx="456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5</a:t>
            </a:r>
          </a:p>
        </p:txBody>
      </p:sp>
    </p:spTree>
    <p:extLst>
      <p:ext uri="{BB962C8B-B14F-4D97-AF65-F5344CB8AC3E}">
        <p14:creationId xmlns:p14="http://schemas.microsoft.com/office/powerpoint/2010/main" val="1865038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372533" y="1284385"/>
            <a:ext cx="11370734" cy="5490269"/>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2843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4299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21308"/>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384948" y="1141370"/>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 Controller</a:t>
            </a:r>
          </a:p>
        </p:txBody>
      </p:sp>
      <p:sp>
        <p:nvSpPr>
          <p:cNvPr id="2" name="TextBox 1">
            <a:extLst>
              <a:ext uri="{FF2B5EF4-FFF2-40B4-BE49-F238E27FC236}">
                <a16:creationId xmlns:a16="http://schemas.microsoft.com/office/drawing/2014/main" id="{64296702-CB33-C36B-84CE-D21916ECE6F8}"/>
              </a:ext>
            </a:extLst>
          </p:cNvPr>
          <p:cNvSpPr txBox="1"/>
          <p:nvPr/>
        </p:nvSpPr>
        <p:spPr>
          <a:xfrm>
            <a:off x="342613" y="1763795"/>
            <a:ext cx="3894015"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Use only error term to affect the output</a:t>
            </a:r>
          </a:p>
        </p:txBody>
      </p:sp>
      <p:sp>
        <p:nvSpPr>
          <p:cNvPr id="6" name="TextBox 5">
            <a:extLst>
              <a:ext uri="{FF2B5EF4-FFF2-40B4-BE49-F238E27FC236}">
                <a16:creationId xmlns:a16="http://schemas.microsoft.com/office/drawing/2014/main" id="{1A115DD6-6F97-B1D3-5C5F-1E0B017B3736}"/>
              </a:ext>
            </a:extLst>
          </p:cNvPr>
          <p:cNvSpPr txBox="1"/>
          <p:nvPr/>
        </p:nvSpPr>
        <p:spPr>
          <a:xfrm>
            <a:off x="342613" y="2163905"/>
            <a:ext cx="6294664"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simply multiply error with the gain constant</a:t>
            </a:r>
          </a:p>
        </p:txBody>
      </p:sp>
      <p:sp>
        <p:nvSpPr>
          <p:cNvPr id="7" name="TextBox 6">
            <a:extLst>
              <a:ext uri="{FF2B5EF4-FFF2-40B4-BE49-F238E27FC236}">
                <a16:creationId xmlns:a16="http://schemas.microsoft.com/office/drawing/2014/main" id="{215E6727-5EB2-FF08-A1A8-46B517775AC8}"/>
              </a:ext>
            </a:extLst>
          </p:cNvPr>
          <p:cNvSpPr txBox="1"/>
          <p:nvPr/>
        </p:nvSpPr>
        <p:spPr>
          <a:xfrm>
            <a:off x="384948" y="3521687"/>
            <a:ext cx="3894015"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provides a linear relationship between the error of a system and the controller output of the system</a:t>
            </a:r>
          </a:p>
        </p:txBody>
      </p:sp>
      <p:sp>
        <p:nvSpPr>
          <p:cNvPr id="28" name="TextBox 27">
            <a:extLst>
              <a:ext uri="{FF2B5EF4-FFF2-40B4-BE49-F238E27FC236}">
                <a16:creationId xmlns:a16="http://schemas.microsoft.com/office/drawing/2014/main" id="{1DC42CBA-9D4A-D21B-4FEC-BBD796B2DC9A}"/>
              </a:ext>
            </a:extLst>
          </p:cNvPr>
          <p:cNvSpPr txBox="1"/>
          <p:nvPr/>
        </p:nvSpPr>
        <p:spPr>
          <a:xfrm>
            <a:off x="11819467" y="6334780"/>
            <a:ext cx="4730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6</a:t>
            </a:r>
          </a:p>
        </p:txBody>
      </p:sp>
      <p:grpSp>
        <p:nvGrpSpPr>
          <p:cNvPr id="23" name="Group 22">
            <a:extLst>
              <a:ext uri="{FF2B5EF4-FFF2-40B4-BE49-F238E27FC236}">
                <a16:creationId xmlns:a16="http://schemas.microsoft.com/office/drawing/2014/main" id="{D2C2A35C-13EC-81B3-F7B5-80683A295802}"/>
              </a:ext>
            </a:extLst>
          </p:cNvPr>
          <p:cNvGrpSpPr/>
          <p:nvPr/>
        </p:nvGrpSpPr>
        <p:grpSpPr>
          <a:xfrm>
            <a:off x="4503420" y="1908904"/>
            <a:ext cx="7162921" cy="4090427"/>
            <a:chOff x="4503420" y="1908904"/>
            <a:chExt cx="7162921" cy="4090427"/>
          </a:xfrm>
        </p:grpSpPr>
        <p:grpSp>
          <p:nvGrpSpPr>
            <p:cNvPr id="19" name="Group 18">
              <a:extLst>
                <a:ext uri="{FF2B5EF4-FFF2-40B4-BE49-F238E27FC236}">
                  <a16:creationId xmlns:a16="http://schemas.microsoft.com/office/drawing/2014/main" id="{DF291F21-3044-8912-8B03-C98B73D93C40}"/>
                </a:ext>
              </a:extLst>
            </p:cNvPr>
            <p:cNvGrpSpPr/>
            <p:nvPr/>
          </p:nvGrpSpPr>
          <p:grpSpPr>
            <a:xfrm>
              <a:off x="4503420" y="1908904"/>
              <a:ext cx="7162921" cy="4090427"/>
              <a:chOff x="4126594" y="1763795"/>
              <a:chExt cx="7539747" cy="4490537"/>
            </a:xfrm>
          </p:grpSpPr>
          <p:grpSp>
            <p:nvGrpSpPr>
              <p:cNvPr id="15" name="Group 14">
                <a:extLst>
                  <a:ext uri="{FF2B5EF4-FFF2-40B4-BE49-F238E27FC236}">
                    <a16:creationId xmlns:a16="http://schemas.microsoft.com/office/drawing/2014/main" id="{5C9C00C0-223B-1B30-EC58-CB8A3201378F}"/>
                  </a:ext>
                </a:extLst>
              </p:cNvPr>
              <p:cNvGrpSpPr/>
              <p:nvPr/>
            </p:nvGrpSpPr>
            <p:grpSpPr>
              <a:xfrm>
                <a:off x="4126594" y="1763795"/>
                <a:ext cx="7496689" cy="4490537"/>
                <a:chOff x="4126594" y="1763795"/>
                <a:chExt cx="7496689" cy="4490537"/>
              </a:xfrm>
            </p:grpSpPr>
            <p:grpSp>
              <p:nvGrpSpPr>
                <p:cNvPr id="9" name="Group 8">
                  <a:extLst>
                    <a:ext uri="{FF2B5EF4-FFF2-40B4-BE49-F238E27FC236}">
                      <a16:creationId xmlns:a16="http://schemas.microsoft.com/office/drawing/2014/main" id="{F61F5425-C082-30EF-2061-3C9CFDD210A3}"/>
                    </a:ext>
                  </a:extLst>
                </p:cNvPr>
                <p:cNvGrpSpPr/>
                <p:nvPr/>
              </p:nvGrpSpPr>
              <p:grpSpPr>
                <a:xfrm>
                  <a:off x="4202794" y="1763795"/>
                  <a:ext cx="7420489" cy="4490537"/>
                  <a:chOff x="4202794" y="1763795"/>
                  <a:chExt cx="7420489" cy="4490537"/>
                </a:xfrm>
              </p:grpSpPr>
              <p:pic>
                <p:nvPicPr>
                  <p:cNvPr id="4" name="Picture 3">
                    <a:extLst>
                      <a:ext uri="{FF2B5EF4-FFF2-40B4-BE49-F238E27FC236}">
                        <a16:creationId xmlns:a16="http://schemas.microsoft.com/office/drawing/2014/main" id="{F8B7F7F3-454E-8CF5-1858-1A744619F43F}"/>
                      </a:ext>
                    </a:extLst>
                  </p:cNvPr>
                  <p:cNvPicPr>
                    <a:picLocks noChangeAspect="1"/>
                  </p:cNvPicPr>
                  <p:nvPr/>
                </p:nvPicPr>
                <p:blipFill>
                  <a:blip r:embed="rId2"/>
                  <a:stretch>
                    <a:fillRect/>
                  </a:stretch>
                </p:blipFill>
                <p:spPr>
                  <a:xfrm>
                    <a:off x="4202794" y="1763795"/>
                    <a:ext cx="7420489" cy="4490537"/>
                  </a:xfrm>
                  <a:prstGeom prst="rect">
                    <a:avLst/>
                  </a:prstGeom>
                </p:spPr>
              </p:pic>
              <p:sp>
                <p:nvSpPr>
                  <p:cNvPr id="3" name="TextBox 2">
                    <a:extLst>
                      <a:ext uri="{FF2B5EF4-FFF2-40B4-BE49-F238E27FC236}">
                        <a16:creationId xmlns:a16="http://schemas.microsoft.com/office/drawing/2014/main" id="{569DB046-E472-F8CA-E2D6-366E294A5772}"/>
                      </a:ext>
                    </a:extLst>
                  </p:cNvPr>
                  <p:cNvSpPr txBox="1"/>
                  <p:nvPr/>
                </p:nvSpPr>
                <p:spPr>
                  <a:xfrm>
                    <a:off x="4837729" y="4098353"/>
                    <a:ext cx="2740568" cy="270305"/>
                  </a:xfrm>
                  <a:prstGeom prst="rect">
                    <a:avLst/>
                  </a:prstGeom>
                  <a:solidFill>
                    <a:schemeClr val="bg1"/>
                  </a:solidFill>
                  <a:ln>
                    <a:noFill/>
                  </a:ln>
                </p:spPr>
                <p:txBody>
                  <a:bodyPr wrap="none" rtlCol="0">
                    <a:spAutoFit/>
                  </a:bodyPr>
                  <a:lstStyle/>
                  <a:p>
                    <a:r>
                      <a:rPr lang="en-US" sz="1000" dirty="0"/>
                      <a:t>Relation between PID Output and error (e(t))</a:t>
                    </a:r>
                  </a:p>
                </p:txBody>
              </p:sp>
              <p:sp>
                <p:nvSpPr>
                  <p:cNvPr id="8" name="TextBox 7">
                    <a:extLst>
                      <a:ext uri="{FF2B5EF4-FFF2-40B4-BE49-F238E27FC236}">
                        <a16:creationId xmlns:a16="http://schemas.microsoft.com/office/drawing/2014/main" id="{9691BE9B-974F-596F-2163-68352058E467}"/>
                      </a:ext>
                    </a:extLst>
                  </p:cNvPr>
                  <p:cNvSpPr txBox="1"/>
                  <p:nvPr/>
                </p:nvSpPr>
                <p:spPr>
                  <a:xfrm>
                    <a:off x="9413442" y="1803213"/>
                    <a:ext cx="835568" cy="287200"/>
                  </a:xfrm>
                  <a:prstGeom prst="rect">
                    <a:avLst/>
                  </a:prstGeom>
                  <a:solidFill>
                    <a:schemeClr val="bg1"/>
                  </a:solidFill>
                  <a:ln>
                    <a:noFill/>
                  </a:ln>
                </p:spPr>
                <p:txBody>
                  <a:bodyPr wrap="none" rtlCol="0">
                    <a:spAutoFit/>
                  </a:bodyPr>
                  <a:lstStyle/>
                  <a:p>
                    <a:r>
                      <a:rPr lang="en-US" sz="1100" dirty="0"/>
                      <a:t>P,I,D term</a:t>
                    </a:r>
                  </a:p>
                </p:txBody>
              </p:sp>
            </p:grpSp>
            <p:sp>
              <p:nvSpPr>
                <p:cNvPr id="10" name="TextBox 9">
                  <a:extLst>
                    <a:ext uri="{FF2B5EF4-FFF2-40B4-BE49-F238E27FC236}">
                      <a16:creationId xmlns:a16="http://schemas.microsoft.com/office/drawing/2014/main" id="{F0B29966-CB0B-0271-D43C-07E29A3339A6}"/>
                    </a:ext>
                  </a:extLst>
                </p:cNvPr>
                <p:cNvSpPr txBox="1"/>
                <p:nvPr/>
              </p:nvSpPr>
              <p:spPr>
                <a:xfrm>
                  <a:off x="4126594" y="1946813"/>
                  <a:ext cx="338554" cy="200055"/>
                </a:xfrm>
                <a:prstGeom prst="rect">
                  <a:avLst/>
                </a:prstGeom>
                <a:noFill/>
              </p:spPr>
              <p:txBody>
                <a:bodyPr wrap="none" rtlCol="0">
                  <a:spAutoFit/>
                </a:bodyPr>
                <a:lstStyle/>
                <a:p>
                  <a:r>
                    <a:rPr lang="en-US" sz="700" dirty="0"/>
                    <a:t>mm</a:t>
                  </a:r>
                </a:p>
              </p:txBody>
            </p:sp>
          </p:grpSp>
          <p:sp>
            <p:nvSpPr>
              <p:cNvPr id="16" name="TextBox 15">
                <a:extLst>
                  <a:ext uri="{FF2B5EF4-FFF2-40B4-BE49-F238E27FC236}">
                    <a16:creationId xmlns:a16="http://schemas.microsoft.com/office/drawing/2014/main" id="{B0129964-927D-B824-19B8-AF1F8A23FF88}"/>
                  </a:ext>
                </a:extLst>
              </p:cNvPr>
              <p:cNvSpPr txBox="1"/>
              <p:nvPr/>
            </p:nvSpPr>
            <p:spPr>
              <a:xfrm>
                <a:off x="7725370" y="4479965"/>
                <a:ext cx="221536" cy="230832"/>
              </a:xfrm>
              <a:prstGeom prst="rect">
                <a:avLst/>
              </a:prstGeom>
              <a:noFill/>
            </p:spPr>
            <p:txBody>
              <a:bodyPr wrap="none" rtlCol="0">
                <a:spAutoFit/>
              </a:bodyPr>
              <a:lstStyle/>
              <a:p>
                <a:r>
                  <a:rPr lang="en-US" sz="900" dirty="0"/>
                  <a:t>t</a:t>
                </a:r>
              </a:p>
            </p:txBody>
          </p:sp>
          <p:sp>
            <p:nvSpPr>
              <p:cNvPr id="17" name="TextBox 16">
                <a:extLst>
                  <a:ext uri="{FF2B5EF4-FFF2-40B4-BE49-F238E27FC236}">
                    <a16:creationId xmlns:a16="http://schemas.microsoft.com/office/drawing/2014/main" id="{E322B47A-8292-6C8F-5715-4B91392C755D}"/>
                  </a:ext>
                </a:extLst>
              </p:cNvPr>
              <p:cNvSpPr txBox="1"/>
              <p:nvPr/>
            </p:nvSpPr>
            <p:spPr>
              <a:xfrm>
                <a:off x="7720673" y="3006464"/>
                <a:ext cx="221536" cy="230832"/>
              </a:xfrm>
              <a:prstGeom prst="rect">
                <a:avLst/>
              </a:prstGeom>
              <a:noFill/>
            </p:spPr>
            <p:txBody>
              <a:bodyPr wrap="none" rtlCol="0">
                <a:spAutoFit/>
              </a:bodyPr>
              <a:lstStyle/>
              <a:p>
                <a:r>
                  <a:rPr lang="en-US" sz="900" dirty="0"/>
                  <a:t>t</a:t>
                </a:r>
              </a:p>
            </p:txBody>
          </p:sp>
          <p:sp>
            <p:nvSpPr>
              <p:cNvPr id="18" name="TextBox 17">
                <a:extLst>
                  <a:ext uri="{FF2B5EF4-FFF2-40B4-BE49-F238E27FC236}">
                    <a16:creationId xmlns:a16="http://schemas.microsoft.com/office/drawing/2014/main" id="{DDB236BF-83C5-2403-3807-27398B6629A7}"/>
                  </a:ext>
                </a:extLst>
              </p:cNvPr>
              <p:cNvSpPr txBox="1"/>
              <p:nvPr/>
            </p:nvSpPr>
            <p:spPr>
              <a:xfrm>
                <a:off x="11444805" y="2223174"/>
                <a:ext cx="221536" cy="230832"/>
              </a:xfrm>
              <a:prstGeom prst="rect">
                <a:avLst/>
              </a:prstGeom>
              <a:noFill/>
            </p:spPr>
            <p:txBody>
              <a:bodyPr wrap="none" rtlCol="0">
                <a:spAutoFit/>
              </a:bodyPr>
              <a:lstStyle/>
              <a:p>
                <a:r>
                  <a:rPr lang="en-US" sz="900" dirty="0"/>
                  <a:t>t</a:t>
                </a:r>
              </a:p>
            </p:txBody>
          </p:sp>
        </p:grpSp>
        <p:sp>
          <p:nvSpPr>
            <p:cNvPr id="22" name="TextBox 21">
              <a:extLst>
                <a:ext uri="{FF2B5EF4-FFF2-40B4-BE49-F238E27FC236}">
                  <a16:creationId xmlns:a16="http://schemas.microsoft.com/office/drawing/2014/main" id="{4F113FB1-F87A-BA1A-309C-BB0B6AD92C82}"/>
                </a:ext>
              </a:extLst>
            </p:cNvPr>
            <p:cNvSpPr txBox="1"/>
            <p:nvPr/>
          </p:nvSpPr>
          <p:spPr>
            <a:xfrm>
              <a:off x="5571583" y="1964672"/>
              <a:ext cx="1971805" cy="261610"/>
            </a:xfrm>
            <a:prstGeom prst="rect">
              <a:avLst/>
            </a:prstGeom>
            <a:solidFill>
              <a:schemeClr val="bg1"/>
            </a:solidFill>
            <a:ln>
              <a:noFill/>
            </a:ln>
          </p:spPr>
          <p:txBody>
            <a:bodyPr wrap="square" rtlCol="0">
              <a:spAutoFit/>
            </a:bodyPr>
            <a:lstStyle/>
            <a:p>
              <a:r>
                <a:rPr lang="en-US" sz="1100" dirty="0"/>
                <a:t>Translation stage position</a:t>
              </a:r>
            </a:p>
          </p:txBody>
        </p:sp>
      </p:grpSp>
      <p:sp>
        <p:nvSpPr>
          <p:cNvPr id="24" name="TextBox 23">
            <a:extLst>
              <a:ext uri="{FF2B5EF4-FFF2-40B4-BE49-F238E27FC236}">
                <a16:creationId xmlns:a16="http://schemas.microsoft.com/office/drawing/2014/main" id="{24C2813D-8926-241D-C469-0FB4FB7A0816}"/>
              </a:ext>
            </a:extLst>
          </p:cNvPr>
          <p:cNvSpPr txBox="1"/>
          <p:nvPr/>
        </p:nvSpPr>
        <p:spPr>
          <a:xfrm>
            <a:off x="6637277" y="5733460"/>
            <a:ext cx="468473" cy="215444"/>
          </a:xfrm>
          <a:prstGeom prst="rect">
            <a:avLst/>
          </a:prstGeom>
          <a:solidFill>
            <a:schemeClr val="bg1"/>
          </a:solidFill>
        </p:spPr>
        <p:txBody>
          <a:bodyPr wrap="square" rtlCol="0">
            <a:spAutoFit/>
          </a:bodyPr>
          <a:lstStyle/>
          <a:p>
            <a:r>
              <a:rPr lang="en-US" sz="800" dirty="0"/>
              <a:t>error</a:t>
            </a:r>
          </a:p>
        </p:txBody>
      </p:sp>
      <p:sp>
        <p:nvSpPr>
          <p:cNvPr id="5" name="TextBox 4">
            <a:extLst>
              <a:ext uri="{FF2B5EF4-FFF2-40B4-BE49-F238E27FC236}">
                <a16:creationId xmlns:a16="http://schemas.microsoft.com/office/drawing/2014/main" id="{7B1CAE59-77E0-1F88-73F0-6AF74526C684}"/>
              </a:ext>
            </a:extLst>
          </p:cNvPr>
          <p:cNvSpPr txBox="1"/>
          <p:nvPr/>
        </p:nvSpPr>
        <p:spPr>
          <a:xfrm>
            <a:off x="1562705" y="2606863"/>
            <a:ext cx="1822935" cy="769441"/>
          </a:xfrm>
          <a:prstGeom prst="rect">
            <a:avLst/>
          </a:prstGeom>
          <a:noFill/>
        </p:spPr>
        <p:txBody>
          <a:bodyPr wrap="none" rtlCol="0">
            <a:spAutoFit/>
          </a:bodyPr>
          <a:lstStyle/>
          <a:p>
            <a:r>
              <a:rPr lang="en-US" sz="4400" dirty="0" err="1">
                <a:solidFill>
                  <a:schemeClr val="bg1"/>
                </a:solidFill>
                <a:latin typeface="FC Lamoon" panose="02000000000000000000" pitchFamily="2" charset="0"/>
                <a:cs typeface="FC Lamoon" panose="02000000000000000000" pitchFamily="2" charset="0"/>
              </a:rPr>
              <a:t>Kp</a:t>
            </a:r>
            <a:r>
              <a:rPr lang="en-US" sz="4400" dirty="0">
                <a:solidFill>
                  <a:schemeClr val="bg1"/>
                </a:solidFill>
                <a:latin typeface="FC Lamoon" panose="02000000000000000000" pitchFamily="2" charset="0"/>
                <a:cs typeface="FC Lamoon" panose="02000000000000000000" pitchFamily="2" charset="0"/>
              </a:rPr>
              <a:t> * e(t)</a:t>
            </a:r>
          </a:p>
        </p:txBody>
      </p:sp>
    </p:spTree>
    <p:extLst>
      <p:ext uri="{BB962C8B-B14F-4D97-AF65-F5344CB8AC3E}">
        <p14:creationId xmlns:p14="http://schemas.microsoft.com/office/powerpoint/2010/main" val="175380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0328E3-D556-210F-BB5D-6B345EC5B23D}"/>
              </a:ext>
            </a:extLst>
          </p:cNvPr>
          <p:cNvSpPr/>
          <p:nvPr/>
        </p:nvSpPr>
        <p:spPr>
          <a:xfrm>
            <a:off x="0" y="0"/>
            <a:ext cx="12192000" cy="12843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EFFEE2-CEAE-A2B3-31B7-C7F77891CD1F}"/>
              </a:ext>
            </a:extLst>
          </p:cNvPr>
          <p:cNvSpPr/>
          <p:nvPr/>
        </p:nvSpPr>
        <p:spPr>
          <a:xfrm>
            <a:off x="372533" y="1284385"/>
            <a:ext cx="11370734" cy="5490269"/>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4299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24523"/>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541866" y="1284385"/>
            <a:ext cx="2743200"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PI Controller</a:t>
            </a:r>
          </a:p>
        </p:txBody>
      </p:sp>
      <p:sp>
        <p:nvSpPr>
          <p:cNvPr id="5" name="TextBox 4">
            <a:extLst>
              <a:ext uri="{FF2B5EF4-FFF2-40B4-BE49-F238E27FC236}">
                <a16:creationId xmlns:a16="http://schemas.microsoft.com/office/drawing/2014/main" id="{1DDFDCCE-59C5-BE6B-B463-EDD671E11540}"/>
              </a:ext>
            </a:extLst>
          </p:cNvPr>
          <p:cNvSpPr txBox="1"/>
          <p:nvPr/>
        </p:nvSpPr>
        <p:spPr>
          <a:xfrm>
            <a:off x="474130" y="1969792"/>
            <a:ext cx="4267201"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a combination of Proportional controller action and Integral controller action</a:t>
            </a:r>
          </a:p>
        </p:txBody>
      </p:sp>
      <p:sp>
        <p:nvSpPr>
          <p:cNvPr id="9" name="TextBox 8">
            <a:extLst>
              <a:ext uri="{FF2B5EF4-FFF2-40B4-BE49-F238E27FC236}">
                <a16:creationId xmlns:a16="http://schemas.microsoft.com/office/drawing/2014/main" id="{53E667DA-0E99-70E7-6449-B0511B125C17}"/>
              </a:ext>
            </a:extLst>
          </p:cNvPr>
          <p:cNvSpPr txBox="1"/>
          <p:nvPr/>
        </p:nvSpPr>
        <p:spPr>
          <a:xfrm>
            <a:off x="474130" y="2637606"/>
            <a:ext cx="3886201"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correlates the controller output to the error and the integral of the error.</a:t>
            </a:r>
          </a:p>
          <a:p>
            <a:r>
              <a:rPr lang="en-US" sz="2000" dirty="0">
                <a:solidFill>
                  <a:schemeClr val="bg1"/>
                </a:solidFill>
                <a:latin typeface="FC Lamoon" panose="02000000000000000000" pitchFamily="2" charset="0"/>
                <a:cs typeface="FC Lamoon" panose="02000000000000000000" pitchFamily="2" charset="0"/>
              </a:rPr>
              <a:t>     provides a faster response time than </a:t>
            </a:r>
            <a:endParaRPr lang="th-TH" sz="2000" dirty="0">
              <a:solidFill>
                <a:schemeClr val="bg1"/>
              </a:solidFill>
              <a:latin typeface="FC Lamoon" panose="02000000000000000000" pitchFamily="2" charset="0"/>
              <a:cs typeface="FC Lamoon" panose="02000000000000000000" pitchFamily="2" charset="0"/>
            </a:endParaRPr>
          </a:p>
          <a:p>
            <a:r>
              <a:rPr lang="th-TH" sz="2000" dirty="0">
                <a:solidFill>
                  <a:schemeClr val="bg1"/>
                </a:solidFill>
                <a:latin typeface="FC Lamoon" panose="02000000000000000000" pitchFamily="2" charset="0"/>
                <a:cs typeface="FC Lamoon" panose="02000000000000000000" pitchFamily="2" charset="0"/>
              </a:rPr>
              <a:t>     </a:t>
            </a:r>
            <a:r>
              <a:rPr lang="en-US" sz="2000" dirty="0">
                <a:solidFill>
                  <a:schemeClr val="bg1"/>
                </a:solidFill>
                <a:latin typeface="FC Lamoon" panose="02000000000000000000" pitchFamily="2" charset="0"/>
                <a:cs typeface="FC Lamoon" panose="02000000000000000000" pitchFamily="2" charset="0"/>
              </a:rPr>
              <a:t>I-only control</a:t>
            </a:r>
          </a:p>
        </p:txBody>
      </p:sp>
      <p:sp>
        <p:nvSpPr>
          <p:cNvPr id="6" name="TextBox 5">
            <a:extLst>
              <a:ext uri="{FF2B5EF4-FFF2-40B4-BE49-F238E27FC236}">
                <a16:creationId xmlns:a16="http://schemas.microsoft.com/office/drawing/2014/main" id="{CEAE708C-3498-BD8A-74CB-68DDF51C6918}"/>
              </a:ext>
            </a:extLst>
          </p:cNvPr>
          <p:cNvSpPr txBox="1"/>
          <p:nvPr/>
        </p:nvSpPr>
        <p:spPr>
          <a:xfrm>
            <a:off x="474130" y="4018280"/>
            <a:ext cx="3200401"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Eliminates steady state error</a:t>
            </a:r>
          </a:p>
        </p:txBody>
      </p:sp>
      <p:sp>
        <p:nvSpPr>
          <p:cNvPr id="2" name="TextBox 1">
            <a:extLst>
              <a:ext uri="{FF2B5EF4-FFF2-40B4-BE49-F238E27FC236}">
                <a16:creationId xmlns:a16="http://schemas.microsoft.com/office/drawing/2014/main" id="{1A83074C-5504-760D-0D2B-960130F33973}"/>
              </a:ext>
            </a:extLst>
          </p:cNvPr>
          <p:cNvSpPr txBox="1"/>
          <p:nvPr/>
        </p:nvSpPr>
        <p:spPr>
          <a:xfrm>
            <a:off x="11819467" y="6348879"/>
            <a:ext cx="4730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7</a:t>
            </a:r>
          </a:p>
        </p:txBody>
      </p:sp>
      <p:pic>
        <p:nvPicPr>
          <p:cNvPr id="22" name="Picture 21">
            <a:extLst>
              <a:ext uri="{FF2B5EF4-FFF2-40B4-BE49-F238E27FC236}">
                <a16:creationId xmlns:a16="http://schemas.microsoft.com/office/drawing/2014/main" id="{561C70E1-7404-3052-9FEE-BB71DB67DB86}"/>
              </a:ext>
            </a:extLst>
          </p:cNvPr>
          <p:cNvPicPr>
            <a:picLocks noChangeAspect="1"/>
          </p:cNvPicPr>
          <p:nvPr/>
        </p:nvPicPr>
        <p:blipFill>
          <a:blip r:embed="rId2"/>
          <a:stretch>
            <a:fillRect/>
          </a:stretch>
        </p:blipFill>
        <p:spPr>
          <a:xfrm>
            <a:off x="4422223" y="1912280"/>
            <a:ext cx="7133033" cy="4212000"/>
          </a:xfrm>
          <a:prstGeom prst="rect">
            <a:avLst/>
          </a:prstGeom>
        </p:spPr>
      </p:pic>
    </p:spTree>
    <p:extLst>
      <p:ext uri="{BB962C8B-B14F-4D97-AF65-F5344CB8AC3E}">
        <p14:creationId xmlns:p14="http://schemas.microsoft.com/office/powerpoint/2010/main" val="3791882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D232208F2DA44C81E449290A3C692A" ma:contentTypeVersion="15" ma:contentTypeDescription="Create a new document." ma:contentTypeScope="" ma:versionID="486b73a38edf48daa10970c3fc02b84e">
  <xsd:schema xmlns:xsd="http://www.w3.org/2001/XMLSchema" xmlns:xs="http://www.w3.org/2001/XMLSchema" xmlns:p="http://schemas.microsoft.com/office/2006/metadata/properties" xmlns:ns3="6ffe9299-6376-4ef7-97f1-17943b3afa86" xmlns:ns4="e397ce58-027d-4795-9218-ae02b5271735" targetNamespace="http://schemas.microsoft.com/office/2006/metadata/properties" ma:root="true" ma:fieldsID="c3663b492ae3ae434f4cc6ec774d3efd" ns3:_="" ns4:_="">
    <xsd:import namespace="6ffe9299-6376-4ef7-97f1-17943b3afa86"/>
    <xsd:import namespace="e397ce58-027d-4795-9218-ae02b527173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fe9299-6376-4ef7-97f1-17943b3afa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97ce58-027d-4795-9218-ae02b527173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ffe9299-6376-4ef7-97f1-17943b3afa86" xsi:nil="true"/>
  </documentManagement>
</p:properties>
</file>

<file path=customXml/itemProps1.xml><?xml version="1.0" encoding="utf-8"?>
<ds:datastoreItem xmlns:ds="http://schemas.openxmlformats.org/officeDocument/2006/customXml" ds:itemID="{76AC2E2C-10F6-4661-9F1D-761B202B5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fe9299-6376-4ef7-97f1-17943b3afa86"/>
    <ds:schemaRef ds:uri="e397ce58-027d-4795-9218-ae02b52717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1997C3-C8D2-4E85-B41D-3814988C18CD}">
  <ds:schemaRefs>
    <ds:schemaRef ds:uri="http://schemas.microsoft.com/sharepoint/v3/contenttype/forms"/>
  </ds:schemaRefs>
</ds:datastoreItem>
</file>

<file path=customXml/itemProps3.xml><?xml version="1.0" encoding="utf-8"?>
<ds:datastoreItem xmlns:ds="http://schemas.openxmlformats.org/officeDocument/2006/customXml" ds:itemID="{1C8473F5-C199-41FC-8C00-9C2CEA70DA8C}">
  <ds:schemaRefs>
    <ds:schemaRef ds:uri="e397ce58-027d-4795-9218-ae02b5271735"/>
    <ds:schemaRef ds:uri="6ffe9299-6376-4ef7-97f1-17943b3afa86"/>
    <ds:schemaRef ds:uri="http://schemas.microsoft.com/office/2006/metadata/properties"/>
    <ds:schemaRef ds:uri="http://purl.org/dc/terms/"/>
    <ds:schemaRef ds:uri="http://www.w3.org/XML/1998/namespace"/>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1285</TotalTime>
  <Words>1611</Words>
  <Application>Microsoft Office PowerPoint</Application>
  <PresentationFormat>Widescreen</PresentationFormat>
  <Paragraphs>316</Paragraphs>
  <Slides>42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FC Lamoon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NUNNALIN AUEPHATTANAPHONG</dc:creator>
  <cp:lastModifiedBy>NUNNALIN AUEPHATTANAPHONG</cp:lastModifiedBy>
  <cp:revision>55</cp:revision>
  <dcterms:created xsi:type="dcterms:W3CDTF">2024-06-13T07:26:12Z</dcterms:created>
  <dcterms:modified xsi:type="dcterms:W3CDTF">2024-06-20T03:38:22Z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0x01010036D232208F2DA44C81E449290A3C692A</vt:lpwstr>
  </property>
</Properties>
</file>